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89" r:id="rId3"/>
    <p:sldId id="267" r:id="rId4"/>
    <p:sldId id="265" r:id="rId5"/>
    <p:sldId id="266" r:id="rId6"/>
    <p:sldId id="282" r:id="rId7"/>
    <p:sldId id="270" r:id="rId8"/>
    <p:sldId id="283" r:id="rId9"/>
    <p:sldId id="272" r:id="rId10"/>
    <p:sldId id="281" r:id="rId11"/>
    <p:sldId id="280" r:id="rId12"/>
    <p:sldId id="278" r:id="rId13"/>
    <p:sldId id="273" r:id="rId14"/>
    <p:sldId id="284" r:id="rId15"/>
    <p:sldId id="286" r:id="rId16"/>
    <p:sldId id="287" r:id="rId17"/>
    <p:sldId id="288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218" autoAdjust="0"/>
    <p:restoredTop sz="94660"/>
  </p:normalViewPr>
  <p:slideViewPr>
    <p:cSldViewPr snapToGrid="0">
      <p:cViewPr varScale="1">
        <p:scale>
          <a:sx n="84" d="100"/>
          <a:sy n="84" d="100"/>
        </p:scale>
        <p:origin x="192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11/8/23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167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391AB-F383-4237-A071-AD1C6E924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6636DA-4FDE-4B32-8CCE-37EFA3E75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87932-8FF0-4DF1-A776-9A3CE3761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8FAB8-C9F1-4DBB-B355-D8DEE3706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490E3-D8E8-4766-9104-14009BF5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901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B8678-553E-4A5B-8CFE-5DB358BDF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3AF303-1F73-4575-83E6-561589F163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6EC56-7DCF-400D-A871-C26291EB1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FAC5B-7C77-4F8C-ADB0-8D208A2EB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F48AF-AB8F-4DD2-BC77-7E2F42AD3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317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0ED820-BFE6-41B5-8064-984037A999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A27FEA-5359-474A-B4F8-FF510DD74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DD33D-563C-4B8C-B8C1-625FF5C5B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71877-89FD-46BE-832F-C5660A556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E675F-CC4D-48CF-90C8-53829EE08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621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BC967-18DB-4664-9B4D-06177FB94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F7174-64B4-4D8F-BF44-3DD1F66CA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D83D3-86C4-482F-A2DC-B4C55DBF3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05BE2-6C23-4CB4-A63E-457E635BF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97965-24FE-4C07-BE16-69AE43995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68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3394D-04EF-440C-B08B-114464B31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BE3F6-F021-4D6B-8B0D-EF74D7461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6233C-6806-4593-91C0-CF4ECD84A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A761E-2D3A-4397-A82C-2F3B981DE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97E71-B59F-4260-B01B-2B7CEB08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26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4DFCB-DD40-4637-9CAB-2BAF2423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4065F-4B44-4622-98EE-166F936489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F1249-B890-4466-9E24-84A2490700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0FA9B4-D282-452F-B78A-FF5873AC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11/8/23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B0F13-A139-4B66-9544-16480800F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791D0-EC30-4D8C-8764-475D8DB34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502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3AA7D-15D2-4D5F-B1C4-501073416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80A0E-25B9-4E8E-8B0D-201E1C564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89B111-0CA0-47CD-9F0B-DBCBA3AE3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F0E02D-3176-4B85-ACB6-721F268274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7D9317-BBE1-4F36-82FE-E348F6F18A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37DDCB-69F8-49FA-A111-C8AB27138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11/8/23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18B0CD-1F68-412E-9232-F267114C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9B21FC-12CC-472D-BC38-EF413158C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3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F51AB-8384-4E67-914C-B39484AD2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909660-3861-4545-BF68-9ED039B5D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11/8/23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DD5392-AC3A-4EAF-ADE6-B6CF4B50A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679880-BF48-4F4D-B8B3-4E99FC415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89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F98E25-CF37-4F73-9E22-210238167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11/8/23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D7A0E1-38AB-4FDA-8EC1-2D7617909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8E424-5A91-4557-9ADF-4A9422A06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802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BB935-0427-44CC-A384-333EAD831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9DCF6-55CF-43EE-B135-BFC4B4D40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37538E-A112-4E8F-A445-1A06B0C35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30D413-9505-4ED8-BFF1-5141BE9EE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11/8/23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0815B0-4528-4FA2-8472-8F19C0F16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9FCEF-4406-4552-BFE4-6DA376135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63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CE22C-69D4-49EC-8858-787B3C67B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6A4341-3C0B-4025-AE17-8F0F8FABF5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F5FF01-E0B6-419C-ABCC-70844E4EAC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501218-FFD7-4F25-B220-F5DE5F706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11/8/23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87CBFB-34A6-49D8-A1D2-45DF38876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726A4-D33A-486A-B120-648AF3D8B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743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07C8C3-4165-4353-ABF2-492454AF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AA46A-3C66-4E4A-9907-225E50ABB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F8214-A11A-4309-9D51-44F35987D1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495F3-B757-4FAF-98AA-EDA7D1485485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334EB-8260-4F13-9553-5A8593D9DC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1EF96-E028-4E68-864E-9B77CF9F2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939C1-24D7-49E9-A58A-7960365209F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45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julialang.org/community/organizations/#julia_github_organizations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lialang.org/community/organizations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amblejoe/SFB_PhD_Introduction-to-Julia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4" name="Rectangle 1063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8881" y="417576"/>
            <a:ext cx="10909640" cy="1249394"/>
          </a:xfrm>
        </p:spPr>
        <p:txBody>
          <a:bodyPr anchor="ctr">
            <a:normAutofit/>
          </a:bodyPr>
          <a:lstStyle/>
          <a:p>
            <a:r>
              <a:rPr lang="en-US" sz="6600"/>
              <a:t>Introduction to</a:t>
            </a:r>
          </a:p>
        </p:txBody>
      </p:sp>
      <p:sp>
        <p:nvSpPr>
          <p:cNvPr id="1066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Julia emerging as one of the best programming language for future | Programming  languages, Language, Algorithm">
            <a:extLst>
              <a:ext uri="{FF2B5EF4-FFF2-40B4-BE49-F238E27FC236}">
                <a16:creationId xmlns:a16="http://schemas.microsoft.com/office/drawing/2014/main" id="{75ECDC2E-DCF1-9138-7011-6E903C68D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78445" y="2633472"/>
            <a:ext cx="7032061" cy="358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247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1F0728-CA7F-A16B-9121-41B4C58B4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Multiple </a:t>
            </a:r>
            <a:r>
              <a:rPr lang="de-DE" dirty="0" err="1"/>
              <a:t>dispatch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89495C-00DA-4371-5800-EB8231DC4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89171" cy="2010795"/>
          </a:xfrm>
        </p:spPr>
        <p:txBody>
          <a:bodyPr/>
          <a:lstStyle/>
          <a:p>
            <a:r>
              <a:rPr lang="de-DE" sz="2800" dirty="0" err="1"/>
              <a:t>Functions</a:t>
            </a:r>
            <a:r>
              <a:rPr lang="de-DE" sz="2800" dirty="0"/>
              <a:t> </a:t>
            </a:r>
            <a:r>
              <a:rPr lang="de-DE" sz="2800" dirty="0" err="1"/>
              <a:t>are</a:t>
            </a:r>
            <a:r>
              <a:rPr lang="de-DE" sz="2800" dirty="0"/>
              <a:t> global</a:t>
            </a:r>
          </a:p>
          <a:p>
            <a:r>
              <a:rPr lang="de-DE" sz="2800" dirty="0" err="1"/>
              <a:t>Functions</a:t>
            </a:r>
            <a:r>
              <a:rPr lang="de-DE" sz="2800" dirty="0"/>
              <a:t> </a:t>
            </a:r>
            <a:r>
              <a:rPr lang="de-DE" sz="2800" dirty="0" err="1"/>
              <a:t>with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same </a:t>
            </a:r>
            <a:r>
              <a:rPr lang="de-DE" sz="2800" dirty="0" err="1"/>
              <a:t>name</a:t>
            </a:r>
            <a:r>
              <a:rPr lang="de-DE" sz="2800" dirty="0"/>
              <a:t> </a:t>
            </a:r>
            <a:r>
              <a:rPr lang="de-DE" sz="2800" dirty="0" err="1"/>
              <a:t>are</a:t>
            </a:r>
            <a:r>
              <a:rPr lang="de-DE" sz="2800" dirty="0"/>
              <a:t> </a:t>
            </a:r>
            <a:r>
              <a:rPr lang="de-DE" sz="2800" dirty="0" err="1"/>
              <a:t>specialized</a:t>
            </a:r>
            <a:r>
              <a:rPr lang="de-DE" sz="2800" dirty="0"/>
              <a:t> on </a:t>
            </a:r>
            <a:r>
              <a:rPr lang="de-DE" sz="2800" dirty="0" err="1"/>
              <a:t>their</a:t>
            </a:r>
            <a:r>
              <a:rPr lang="de-DE" sz="2800" dirty="0"/>
              <a:t> </a:t>
            </a:r>
            <a:r>
              <a:rPr lang="de-DE" sz="2800" dirty="0" err="1"/>
              <a:t>input</a:t>
            </a:r>
            <a:r>
              <a:rPr lang="de-DE" sz="2800" dirty="0"/>
              <a:t> </a:t>
            </a:r>
            <a:r>
              <a:rPr lang="de-DE" sz="2800" dirty="0" err="1"/>
              <a:t>types</a:t>
            </a:r>
            <a:endParaRPr lang="de-DE" sz="2800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7743120-23C0-1A42-F632-AE5E27977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177" y="365125"/>
            <a:ext cx="4732445" cy="307725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476F7DC-96A9-EAEA-9859-D2940BB5D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628" y="3580151"/>
            <a:ext cx="8374744" cy="318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9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BB6B6420-4F3E-FE6C-F936-A47A86903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335" y="1938426"/>
            <a:ext cx="2859088" cy="1792288"/>
          </a:xfrm>
          <a:prstGeom prst="rect">
            <a:avLst/>
          </a:prstGeom>
        </p:spPr>
      </p:pic>
      <p:pic>
        <p:nvPicPr>
          <p:cNvPr id="7" name="Grafik 6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14885AE0-E645-54B8-FEE2-4E31A1D18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361" y="1938426"/>
            <a:ext cx="5830888" cy="1792288"/>
          </a:xfrm>
          <a:prstGeom prst="rect">
            <a:avLst/>
          </a:prstGeom>
        </p:spPr>
      </p:pic>
      <p:pic>
        <p:nvPicPr>
          <p:cNvPr id="4" name="Grafik 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9EDAF2AF-5CD8-B2E2-DD7A-8B07EFA28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590" y="4601054"/>
            <a:ext cx="6981443" cy="207214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9A93C76-EE72-B20C-58FA-A261F66BC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More examples of multiple dispatch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13CCF3-9A3D-0012-5698-277BF94DED0E}"/>
              </a:ext>
            </a:extLst>
          </p:cNvPr>
          <p:cNvSpPr txBox="1"/>
          <p:nvPr/>
        </p:nvSpPr>
        <p:spPr>
          <a:xfrm>
            <a:off x="869368" y="1475343"/>
            <a:ext cx="2963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Specializing</a:t>
            </a:r>
            <a:r>
              <a:rPr lang="de-DE" dirty="0"/>
              <a:t>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E224AE1-BF28-037C-E6F5-E2BBB6D927A9}"/>
              </a:ext>
            </a:extLst>
          </p:cNvPr>
          <p:cNvSpPr txBox="1"/>
          <p:nvPr/>
        </p:nvSpPr>
        <p:spPr>
          <a:xfrm>
            <a:off x="4536312" y="1475343"/>
            <a:ext cx="203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Creating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types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0695E57-1463-D60E-8138-CEBA6E3F3442}"/>
              </a:ext>
            </a:extLst>
          </p:cNvPr>
          <p:cNvSpPr txBox="1"/>
          <p:nvPr/>
        </p:nvSpPr>
        <p:spPr>
          <a:xfrm>
            <a:off x="973335" y="4201769"/>
            <a:ext cx="447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Write </a:t>
            </a:r>
            <a:r>
              <a:rPr lang="de-DE" dirty="0" err="1"/>
              <a:t>generic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–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specialized</a:t>
            </a:r>
            <a:r>
              <a:rPr lang="de-DE" dirty="0"/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207797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046281-AEB6-982F-876A-F6CB3170A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Summary: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Julia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b="1" dirty="0"/>
              <a:t>fast and </a:t>
            </a:r>
            <a:r>
              <a:rPr lang="de-DE" b="1" dirty="0" err="1"/>
              <a:t>readable</a:t>
            </a:r>
            <a:endParaRPr lang="de-DE" b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20BF3B-6AA0-EB67-5E20-66A816B8E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Strong type </a:t>
            </a:r>
            <a:r>
              <a:rPr lang="de-DE" dirty="0" err="1"/>
              <a:t>system</a:t>
            </a:r>
            <a:r>
              <a:rPr lang="de-DE" dirty="0"/>
              <a:t> – </a:t>
            </a:r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specialized</a:t>
            </a:r>
            <a:r>
              <a:rPr lang="de-DE" dirty="0"/>
              <a:t> </a:t>
            </a:r>
            <a:r>
              <a:rPr lang="de-DE" dirty="0" err="1"/>
              <a:t>compiled</a:t>
            </a:r>
            <a:r>
              <a:rPr lang="de-DE" dirty="0"/>
              <a:t> code</a:t>
            </a:r>
          </a:p>
          <a:p>
            <a:r>
              <a:rPr lang="de-DE" dirty="0"/>
              <a:t>Multiple </a:t>
            </a:r>
            <a:r>
              <a:rPr lang="de-DE" dirty="0" err="1"/>
              <a:t>dispatch</a:t>
            </a:r>
            <a:r>
              <a:rPr lang="de-DE" dirty="0"/>
              <a:t> – </a:t>
            </a:r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writing</a:t>
            </a:r>
            <a:r>
              <a:rPr lang="de-DE" dirty="0"/>
              <a:t> </a:t>
            </a:r>
            <a:r>
              <a:rPr lang="de-DE" dirty="0" err="1"/>
              <a:t>generic</a:t>
            </a:r>
            <a:r>
              <a:rPr lang="de-DE" dirty="0"/>
              <a:t> high </a:t>
            </a:r>
            <a:r>
              <a:rPr lang="de-DE" dirty="0" err="1"/>
              <a:t>level</a:t>
            </a:r>
            <a:r>
              <a:rPr lang="de-DE" dirty="0"/>
              <a:t> code</a:t>
            </a:r>
          </a:p>
          <a:p>
            <a:r>
              <a:rPr lang="de-DE" dirty="0"/>
              <a:t>Tackles </a:t>
            </a:r>
            <a:r>
              <a:rPr lang="de-DE" dirty="0" err="1"/>
              <a:t>two-language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5910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99BF22-14CF-5477-36F9-2DB7F5079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Interactivity</a:t>
            </a:r>
            <a:endParaRPr lang="de-DE" dirty="0"/>
          </a:p>
        </p:txBody>
      </p:sp>
      <p:pic>
        <p:nvPicPr>
          <p:cNvPr id="5" name="Grafik 4" descr="Ein Bild, das Text, Messstab Maßband, Screenshot, Reihe enthält.&#10;&#10;Automatisch generierte Beschreibung">
            <a:extLst>
              <a:ext uri="{FF2B5EF4-FFF2-40B4-BE49-F238E27FC236}">
                <a16:creationId xmlns:a16="http://schemas.microsoft.com/office/drawing/2014/main" id="{76801B07-AEC9-E852-7E9F-A27D98A05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327" y="2254573"/>
            <a:ext cx="3644888" cy="4252370"/>
          </a:xfrm>
          <a:prstGeom prst="rect">
            <a:avLst/>
          </a:prstGeom>
        </p:spPr>
      </p:pic>
      <p:pic>
        <p:nvPicPr>
          <p:cNvPr id="7" name="Grafik 6" descr="Ein Bild, das Text, Screenshot, Diagramm, Zahl enthält.&#10;&#10;Automatisch generierte Beschreibung">
            <a:extLst>
              <a:ext uri="{FF2B5EF4-FFF2-40B4-BE49-F238E27FC236}">
                <a16:creationId xmlns:a16="http://schemas.microsoft.com/office/drawing/2014/main" id="{F07F1EF2-8B9D-3A0E-4C3E-BC41D31EE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673" y="2675697"/>
            <a:ext cx="3103397" cy="381717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AB8619AD-6D83-D6EB-5C7F-053C21EC92F9}"/>
              </a:ext>
            </a:extLst>
          </p:cNvPr>
          <p:cNvSpPr txBox="1"/>
          <p:nvPr/>
        </p:nvSpPr>
        <p:spPr>
          <a:xfrm>
            <a:off x="4902073" y="2055400"/>
            <a:ext cx="2735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Pluto </a:t>
            </a:r>
            <a:r>
              <a:rPr lang="de-DE" dirty="0" err="1"/>
              <a:t>notebooks</a:t>
            </a:r>
            <a:r>
              <a:rPr lang="de-DE" dirty="0"/>
              <a:t> (</a:t>
            </a:r>
            <a:r>
              <a:rPr lang="de-DE" dirty="0" err="1"/>
              <a:t>reactive</a:t>
            </a:r>
            <a:r>
              <a:rPr lang="de-DE" dirty="0"/>
              <a:t>!)</a:t>
            </a: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68724DC0-7A81-4BC9-3AF7-32EF0A1C68ED}"/>
              </a:ext>
            </a:extLst>
          </p:cNvPr>
          <p:cNvGrpSpPr/>
          <p:nvPr/>
        </p:nvGrpSpPr>
        <p:grpSpPr>
          <a:xfrm>
            <a:off x="132748" y="1941653"/>
            <a:ext cx="4557932" cy="4726433"/>
            <a:chOff x="239151" y="1941653"/>
            <a:chExt cx="4557932" cy="4726433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AC03E05A-0337-DC96-671B-26FC32AC0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4141" y="2409081"/>
              <a:ext cx="4346539" cy="4119034"/>
            </a:xfrm>
            <a:prstGeom prst="rect">
              <a:avLst/>
            </a:prstGeom>
          </p:spPr>
        </p:pic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F1F6452A-AC57-701A-2DCA-A1F6BFC4B83B}"/>
                </a:ext>
              </a:extLst>
            </p:cNvPr>
            <p:cNvSpPr txBox="1"/>
            <p:nvPr/>
          </p:nvSpPr>
          <p:spPr>
            <a:xfrm>
              <a:off x="344141" y="1941653"/>
              <a:ext cx="1845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Jupyter</a:t>
              </a:r>
              <a:r>
                <a:rPr lang="de-DE" dirty="0"/>
                <a:t> </a:t>
              </a:r>
              <a:r>
                <a:rPr lang="de-DE" dirty="0" err="1"/>
                <a:t>noebooks</a:t>
              </a:r>
              <a:endParaRPr lang="de-DE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7FC89AE4-86B8-6F88-19A9-2A43942CB335}"/>
                </a:ext>
              </a:extLst>
            </p:cNvPr>
            <p:cNvSpPr/>
            <p:nvPr/>
          </p:nvSpPr>
          <p:spPr>
            <a:xfrm>
              <a:off x="239151" y="1941653"/>
              <a:ext cx="4557932" cy="47264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D9425E44-2EB2-D8C8-7899-62416FBF3EA1}"/>
              </a:ext>
            </a:extLst>
          </p:cNvPr>
          <p:cNvGrpSpPr/>
          <p:nvPr/>
        </p:nvGrpSpPr>
        <p:grpSpPr>
          <a:xfrm>
            <a:off x="4902073" y="239642"/>
            <a:ext cx="3997220" cy="1576528"/>
            <a:chOff x="5076442" y="329886"/>
            <a:chExt cx="3997220" cy="1576528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3CE92D67-F870-1B89-12CC-C773D309174A}"/>
                </a:ext>
              </a:extLst>
            </p:cNvPr>
            <p:cNvSpPr txBox="1"/>
            <p:nvPr/>
          </p:nvSpPr>
          <p:spPr>
            <a:xfrm>
              <a:off x="5110542" y="381129"/>
              <a:ext cx="6383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REPL</a:t>
              </a:r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B56B0BB-72EE-C03A-C8F3-971792322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48858" y="381129"/>
              <a:ext cx="3213100" cy="1460500"/>
            </a:xfrm>
            <a:prstGeom prst="rect">
              <a:avLst/>
            </a:prstGeom>
          </p:spPr>
        </p:pic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7A04EB43-DDA7-EDF2-00A5-239AF89A6594}"/>
                </a:ext>
              </a:extLst>
            </p:cNvPr>
            <p:cNvSpPr/>
            <p:nvPr/>
          </p:nvSpPr>
          <p:spPr>
            <a:xfrm>
              <a:off x="5076442" y="329886"/>
              <a:ext cx="3997220" cy="15765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0" name="Rechteck 19">
            <a:extLst>
              <a:ext uri="{FF2B5EF4-FFF2-40B4-BE49-F238E27FC236}">
                <a16:creationId xmlns:a16="http://schemas.microsoft.com/office/drawing/2014/main" id="{F6D46E88-3445-FE84-9496-403D4747737E}"/>
              </a:ext>
            </a:extLst>
          </p:cNvPr>
          <p:cNvSpPr/>
          <p:nvPr/>
        </p:nvSpPr>
        <p:spPr>
          <a:xfrm>
            <a:off x="4902073" y="1941653"/>
            <a:ext cx="7050776" cy="472643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4325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828E1-1BA6-B0A4-64CC-17FEBA722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Julia </a:t>
            </a:r>
            <a:r>
              <a:rPr lang="de-DE" dirty="0" err="1"/>
              <a:t>ecosystem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A699C9-4D92-DC38-0DE2-7FBEB66B2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966" y="1690688"/>
            <a:ext cx="3733800" cy="4351338"/>
          </a:xfrm>
        </p:spPr>
        <p:txBody>
          <a:bodyPr/>
          <a:lstStyle/>
          <a:p>
            <a:r>
              <a:rPr lang="de-DE" dirty="0" err="1"/>
              <a:t>DifferentialEquations.jl</a:t>
            </a:r>
            <a:endParaRPr lang="de-DE" dirty="0"/>
          </a:p>
          <a:p>
            <a:r>
              <a:rPr lang="de-DE" dirty="0" err="1"/>
              <a:t>Flux.jl</a:t>
            </a:r>
            <a:r>
              <a:rPr lang="de-DE" dirty="0"/>
              <a:t> / </a:t>
            </a:r>
            <a:r>
              <a:rPr lang="de-DE" dirty="0" err="1"/>
              <a:t>MLJ.jl</a:t>
            </a:r>
            <a:r>
              <a:rPr lang="de-DE" dirty="0"/>
              <a:t> / </a:t>
            </a:r>
            <a:r>
              <a:rPr lang="de-DE" dirty="0" err="1"/>
              <a:t>SciML</a:t>
            </a:r>
            <a:endParaRPr lang="de-DE" dirty="0"/>
          </a:p>
          <a:p>
            <a:r>
              <a:rPr lang="de-DE" dirty="0" err="1"/>
              <a:t>Optim.jl</a:t>
            </a:r>
            <a:endParaRPr lang="de-DE" dirty="0"/>
          </a:p>
          <a:p>
            <a:r>
              <a:rPr lang="de-DE" dirty="0" err="1"/>
              <a:t>JuliaGPU</a:t>
            </a:r>
            <a:r>
              <a:rPr lang="de-DE" dirty="0"/>
              <a:t> (</a:t>
            </a:r>
            <a:r>
              <a:rPr lang="de-DE" dirty="0" err="1"/>
              <a:t>CUDA.jl</a:t>
            </a:r>
            <a:r>
              <a:rPr lang="de-DE" dirty="0"/>
              <a:t>, AMD, </a:t>
            </a:r>
            <a:r>
              <a:rPr lang="de-DE" dirty="0" err="1"/>
              <a:t>AppleSilicon</a:t>
            </a:r>
            <a:r>
              <a:rPr lang="de-DE" dirty="0"/>
              <a:t>)</a:t>
            </a:r>
          </a:p>
          <a:p>
            <a:r>
              <a:rPr lang="de-DE" dirty="0" err="1"/>
              <a:t>JuliaDiff</a:t>
            </a:r>
            <a:endParaRPr lang="de-DE" dirty="0"/>
          </a:p>
          <a:p>
            <a:r>
              <a:rPr lang="de-DE" dirty="0"/>
              <a:t>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!!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5122" name="Picture 2" descr="All Julia Org Logos">
            <a:extLst>
              <a:ext uri="{FF2B5EF4-FFF2-40B4-BE49-F238E27FC236}">
                <a16:creationId xmlns:a16="http://schemas.microsoft.com/office/drawing/2014/main" id="{CE28F3FE-6227-2A0F-ADC6-BCA58C3CF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816" y="1458620"/>
            <a:ext cx="7666209" cy="435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56115C0-A37B-EA4A-05B3-720A4C2C0A29}"/>
              </a:ext>
            </a:extLst>
          </p:cNvPr>
          <p:cNvSpPr txBox="1"/>
          <p:nvPr/>
        </p:nvSpPr>
        <p:spPr>
          <a:xfrm>
            <a:off x="4784537" y="6002473"/>
            <a:ext cx="7353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hlinkClick r:id="rId3"/>
              </a:rPr>
              <a:t>Julia GitHub Organizations</a:t>
            </a:r>
            <a:r>
              <a:rPr lang="de-DE" b="1" dirty="0"/>
              <a:t> (</a:t>
            </a:r>
            <a:r>
              <a:rPr lang="de-DE" dirty="0">
                <a:hlinkClick r:id="rId4"/>
              </a:rPr>
              <a:t>https://julialang.org/community/organizations/</a:t>
            </a:r>
            <a:r>
              <a:rPr lang="de-DE" dirty="0"/>
              <a:t>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841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8E359-081F-89A4-DDCF-E4AF4EFBC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But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undocumented</a:t>
            </a:r>
            <a:r>
              <a:rPr lang="de-DE" dirty="0"/>
              <a:t> 20k </a:t>
            </a:r>
            <a:r>
              <a:rPr lang="de-DE" dirty="0" err="1"/>
              <a:t>loc</a:t>
            </a:r>
            <a:r>
              <a:rPr lang="de-DE" dirty="0"/>
              <a:t> I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past</a:t>
            </a:r>
            <a:r>
              <a:rPr lang="de-DE" dirty="0"/>
              <a:t> </a:t>
            </a:r>
            <a:r>
              <a:rPr lang="de-DE" dirty="0" err="1"/>
              <a:t>years</a:t>
            </a:r>
            <a:r>
              <a:rPr lang="de-DE" dirty="0"/>
              <a:t>??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502EC5-DAA6-81D9-B63E-159D5BEA1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68283"/>
            <a:ext cx="6945087" cy="3208680"/>
          </a:xfrm>
        </p:spPr>
        <p:txBody>
          <a:bodyPr/>
          <a:lstStyle/>
          <a:p>
            <a:r>
              <a:rPr lang="de-DE" dirty="0" err="1"/>
              <a:t>Natively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call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C and Fortran code</a:t>
            </a:r>
          </a:p>
          <a:p>
            <a:r>
              <a:rPr lang="de-DE" dirty="0"/>
              <a:t>Packages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calling</a:t>
            </a:r>
            <a:r>
              <a:rPr lang="de-DE" dirty="0"/>
              <a:t> Python, R, </a:t>
            </a:r>
            <a:r>
              <a:rPr lang="de-DE" dirty="0" err="1"/>
              <a:t>Matlab</a:t>
            </a:r>
            <a:r>
              <a:rPr lang="de-DE" dirty="0"/>
              <a:t>, </a:t>
            </a:r>
            <a:r>
              <a:rPr lang="de-DE" dirty="0" err="1"/>
              <a:t>etc</a:t>
            </a:r>
            <a:endParaRPr lang="de-DE" dirty="0"/>
          </a:p>
        </p:txBody>
      </p:sp>
      <p:pic>
        <p:nvPicPr>
          <p:cNvPr id="4" name="Inhaltsplatzhalter 4" descr="Ein Bild, das Clipart, Cartoon, Grafiken, Kreis enthält.&#10;&#10;Automatisch generierte Beschreibung">
            <a:extLst>
              <a:ext uri="{FF2B5EF4-FFF2-40B4-BE49-F238E27FC236}">
                <a16:creationId xmlns:a16="http://schemas.microsoft.com/office/drawing/2014/main" id="{E57C5C08-BE7A-AC3B-5220-48BC1173E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931" y="1027906"/>
            <a:ext cx="881063" cy="881063"/>
          </a:xfrm>
          <a:prstGeom prst="rect">
            <a:avLst/>
          </a:prstGeom>
        </p:spPr>
      </p:pic>
      <p:pic>
        <p:nvPicPr>
          <p:cNvPr id="6146" name="Picture 2" descr="Emoji Wohlfühlen Lächeln glücklich Png-Datei 10313693 PNG">
            <a:extLst>
              <a:ext uri="{FF2B5EF4-FFF2-40B4-BE49-F238E27FC236}">
                <a16:creationId xmlns:a16="http://schemas.microsoft.com/office/drawing/2014/main" id="{A6CCE619-7837-D309-4E71-78A18138A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287" y="2571750"/>
            <a:ext cx="2377282" cy="237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63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34466C-2FE9-B15E-6D20-FF987735A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/>
              <a:t>Julia crash </a:t>
            </a:r>
            <a:r>
              <a:rPr lang="de-DE" dirty="0" err="1"/>
              <a:t>course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FEA863C-EDCB-430A-59C4-861285B86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72" y="1325563"/>
            <a:ext cx="4330700" cy="54102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3AD1812-F857-9FB0-A213-ABC5EAD1B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100" y="662781"/>
            <a:ext cx="5727700" cy="49149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9C0F22F-522A-E086-47EE-362003780485}"/>
              </a:ext>
            </a:extLst>
          </p:cNvPr>
          <p:cNvSpPr txBox="1"/>
          <p:nvPr/>
        </p:nvSpPr>
        <p:spPr>
          <a:xfrm>
            <a:off x="5349307" y="5964386"/>
            <a:ext cx="6533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Julia </a:t>
            </a:r>
            <a:r>
              <a:rPr lang="de-DE" sz="2400" dirty="0" err="1"/>
              <a:t>cheat</a:t>
            </a:r>
            <a:r>
              <a:rPr lang="de-DE" sz="2400" dirty="0"/>
              <a:t> </a:t>
            </a:r>
            <a:r>
              <a:rPr lang="de-DE" sz="2400" dirty="0" err="1"/>
              <a:t>sheet</a:t>
            </a:r>
            <a:r>
              <a:rPr lang="de-DE" sz="2400" dirty="0"/>
              <a:t>: https://</a:t>
            </a:r>
            <a:r>
              <a:rPr lang="de-DE" sz="2400" dirty="0" err="1"/>
              <a:t>cheatsheet.juliadocs.org</a:t>
            </a:r>
            <a:r>
              <a:rPr lang="de-DE" sz="2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020105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DA7E2A-1EF9-A3C2-BF05-8C9D07C99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on…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2106DA-2703-7E47-070A-F3002CA6A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Official </a:t>
            </a:r>
            <a:r>
              <a:rPr lang="de-DE" dirty="0" err="1"/>
              <a:t>documentation</a:t>
            </a:r>
            <a:r>
              <a:rPr lang="de-DE" dirty="0"/>
              <a:t> (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written</a:t>
            </a:r>
            <a:r>
              <a:rPr lang="de-DE" dirty="0"/>
              <a:t>)</a:t>
            </a:r>
          </a:p>
          <a:p>
            <a:r>
              <a:rPr lang="de-DE" dirty="0"/>
              <a:t>https://</a:t>
            </a:r>
            <a:r>
              <a:rPr lang="de-DE" dirty="0" err="1"/>
              <a:t>modernjuliaworkflows.github.io</a:t>
            </a:r>
            <a:r>
              <a:rPr lang="de-DE" dirty="0"/>
              <a:t>/</a:t>
            </a: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: Julia </a:t>
            </a:r>
            <a:r>
              <a:rPr lang="de-DE" dirty="0" err="1"/>
              <a:t>discourse</a:t>
            </a:r>
            <a:r>
              <a:rPr lang="de-DE" dirty="0"/>
              <a:t> and </a:t>
            </a:r>
            <a:r>
              <a:rPr lang="de-DE" dirty="0" err="1"/>
              <a:t>slack</a:t>
            </a:r>
            <a:r>
              <a:rPr lang="de-DE" dirty="0"/>
              <a:t> and </a:t>
            </a:r>
            <a:r>
              <a:rPr lang="de-DE" dirty="0" err="1"/>
              <a:t>stackexchange</a:t>
            </a:r>
            <a:endParaRPr lang="de-DE" dirty="0"/>
          </a:p>
          <a:p>
            <a:r>
              <a:rPr lang="de-DE" dirty="0" err="1"/>
              <a:t>ChatGPT</a:t>
            </a:r>
            <a:r>
              <a:rPr lang="de-DE" dirty="0"/>
              <a:t>, </a:t>
            </a:r>
            <a:r>
              <a:rPr lang="de-DE" dirty="0" err="1"/>
              <a:t>github</a:t>
            </a:r>
            <a:r>
              <a:rPr lang="de-DE" dirty="0"/>
              <a:t> </a:t>
            </a:r>
            <a:r>
              <a:rPr lang="de-DE" dirty="0" err="1"/>
              <a:t>copilot</a:t>
            </a:r>
            <a:endParaRPr lang="de-DE" dirty="0"/>
          </a:p>
          <a:p>
            <a:r>
              <a:rPr lang="de-DE" dirty="0"/>
              <a:t>Official </a:t>
            </a:r>
            <a:r>
              <a:rPr lang="de-DE" dirty="0" err="1"/>
              <a:t>youtube</a:t>
            </a:r>
            <a:r>
              <a:rPr lang="de-DE" dirty="0"/>
              <a:t> </a:t>
            </a:r>
            <a:r>
              <a:rPr lang="de-DE" dirty="0" err="1"/>
              <a:t>channel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ideas</a:t>
            </a:r>
            <a:r>
              <a:rPr lang="de-DE" dirty="0"/>
              <a:t>:</a:t>
            </a:r>
          </a:p>
          <a:p>
            <a:r>
              <a:rPr lang="de-DE" dirty="0" err="1"/>
              <a:t>Convert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C, Fortran, Python, </a:t>
            </a:r>
            <a:r>
              <a:rPr lang="de-DE" dirty="0" err="1"/>
              <a:t>etc</a:t>
            </a:r>
            <a:r>
              <a:rPr lang="de-DE" dirty="0"/>
              <a:t> code </a:t>
            </a:r>
            <a:r>
              <a:rPr lang="de-DE" dirty="0" err="1"/>
              <a:t>to</a:t>
            </a:r>
            <a:r>
              <a:rPr lang="de-DE" dirty="0"/>
              <a:t> Julia</a:t>
            </a:r>
          </a:p>
          <a:p>
            <a:r>
              <a:rPr lang="de-DE" dirty="0"/>
              <a:t>Use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visualization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Pluto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168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93B1BC-C783-F12E-091E-16E9618D9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r>
              <a:rPr lang="de-DE" dirty="0"/>
              <a:t> </a:t>
            </a:r>
            <a:r>
              <a:rPr lang="de-DE" dirty="0" err="1"/>
              <a:t>repository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1A3D16-7ED7-5712-EDE5-8DDF1E751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>
                <a:hlinkClick r:id="rId2"/>
              </a:rPr>
              <a:t>https://github.com/jamblejoe/SFB_PhD_Introduction-to-Julia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u="sng" dirty="0"/>
              <a:t>Notebooks </a:t>
            </a:r>
            <a:r>
              <a:rPr lang="de-DE" u="sng" dirty="0" err="1"/>
              <a:t>with</a:t>
            </a:r>
            <a:r>
              <a:rPr lang="de-DE" u="sng" dirty="0"/>
              <a:t> </a:t>
            </a:r>
            <a:r>
              <a:rPr lang="de-DE" u="sng" dirty="0" err="1"/>
              <a:t>puzzles</a:t>
            </a:r>
            <a:r>
              <a:rPr lang="de-DE" u="sng" dirty="0"/>
              <a:t> </a:t>
            </a:r>
            <a:r>
              <a:rPr lang="de-DE" u="sng" dirty="0" err="1"/>
              <a:t>about</a:t>
            </a:r>
            <a:endParaRPr lang="de-DE" u="sng" dirty="0"/>
          </a:p>
          <a:p>
            <a:r>
              <a:rPr lang="de-DE" dirty="0"/>
              <a:t>Basics </a:t>
            </a:r>
            <a:r>
              <a:rPr lang="de-DE" dirty="0" err="1"/>
              <a:t>of</a:t>
            </a:r>
            <a:r>
              <a:rPr lang="de-DE" dirty="0"/>
              <a:t> Julia</a:t>
            </a:r>
          </a:p>
          <a:p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structs</a:t>
            </a:r>
            <a:r>
              <a:rPr lang="de-DE" dirty="0"/>
              <a:t> and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free</a:t>
            </a:r>
            <a:r>
              <a:rPr lang="de-DE" dirty="0"/>
              <a:t> </a:t>
            </a:r>
            <a:r>
              <a:rPr lang="de-DE" dirty="0" err="1"/>
              <a:t>multiplication</a:t>
            </a:r>
            <a:r>
              <a:rPr lang="de-DE" dirty="0"/>
              <a:t> and </a:t>
            </a:r>
            <a:r>
              <a:rPr lang="de-DE" dirty="0" err="1"/>
              <a:t>eigenvalue</a:t>
            </a:r>
            <a:r>
              <a:rPr lang="de-DE" dirty="0"/>
              <a:t> </a:t>
            </a:r>
            <a:r>
              <a:rPr lang="de-DE" dirty="0" err="1"/>
              <a:t>solve</a:t>
            </a:r>
            <a:endParaRPr lang="de-DE" dirty="0"/>
          </a:p>
          <a:p>
            <a:r>
              <a:rPr lang="de-DE" dirty="0" err="1"/>
              <a:t>Explore</a:t>
            </a:r>
            <a:r>
              <a:rPr lang="de-DE" dirty="0"/>
              <a:t> </a:t>
            </a:r>
            <a:r>
              <a:rPr lang="de-DE" dirty="0" err="1"/>
              <a:t>multithreading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Monte-Carlo </a:t>
            </a:r>
            <a:r>
              <a:rPr lang="de-DE" dirty="0" err="1"/>
              <a:t>simulations</a:t>
            </a:r>
            <a:endParaRPr lang="de-DE" dirty="0"/>
          </a:p>
          <a:p>
            <a:r>
              <a:rPr lang="de-DE" dirty="0" err="1"/>
              <a:t>Visualize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Mandelbrot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Sliders and Plots</a:t>
            </a:r>
          </a:p>
          <a:p>
            <a:r>
              <a:rPr lang="de-DE" dirty="0"/>
              <a:t>Call </a:t>
            </a:r>
            <a:r>
              <a:rPr lang="de-DE" dirty="0" err="1"/>
              <a:t>python</a:t>
            </a:r>
            <a:r>
              <a:rPr lang="de-DE" dirty="0"/>
              <a:t> code </a:t>
            </a:r>
            <a:r>
              <a:rPr lang="de-DE" dirty="0" err="1"/>
              <a:t>from</a:t>
            </a:r>
            <a:r>
              <a:rPr lang="de-DE" dirty="0"/>
              <a:t> Julia</a:t>
            </a:r>
          </a:p>
        </p:txBody>
      </p:sp>
    </p:spTree>
    <p:extLst>
      <p:ext uri="{BB962C8B-B14F-4D97-AF65-F5344CB8AC3E}">
        <p14:creationId xmlns:p14="http://schemas.microsoft.com/office/powerpoint/2010/main" val="620088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4A6894F-6902-8C28-0DCD-B7F0B6843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de-DE" sz="5400"/>
              <a:t>Table of content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EE0FF8E-9C7A-AD58-A519-FF91554E3C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97" r="13628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CB699E-DBC9-2B1A-B3F7-F5C2DA423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sz="2200" b="1" dirty="0" err="1"/>
              <a:t>Overview</a:t>
            </a:r>
            <a:r>
              <a:rPr lang="de-DE" sz="2200" b="1" dirty="0"/>
              <a:t> </a:t>
            </a:r>
            <a:r>
              <a:rPr lang="de-DE" sz="2200" b="1" dirty="0" err="1"/>
              <a:t>of</a:t>
            </a:r>
            <a:r>
              <a:rPr lang="de-DE" sz="2200" b="1" dirty="0"/>
              <a:t> Julia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200" b="1" dirty="0"/>
              <a:t>Advantages </a:t>
            </a:r>
            <a:r>
              <a:rPr lang="de-DE" sz="2200" b="1" dirty="0" err="1"/>
              <a:t>for</a:t>
            </a:r>
            <a:r>
              <a:rPr lang="de-DE" sz="2200" b="1" dirty="0"/>
              <a:t> </a:t>
            </a:r>
            <a:r>
              <a:rPr lang="de-DE" sz="2200" b="1" dirty="0" err="1"/>
              <a:t>Scientists</a:t>
            </a:r>
            <a:endParaRPr lang="de-DE" sz="22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200" b="1" dirty="0"/>
              <a:t>Performance and Type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200" b="1" dirty="0"/>
              <a:t>Julia </a:t>
            </a:r>
            <a:r>
              <a:rPr lang="de-DE" sz="2200" b="1" dirty="0" err="1"/>
              <a:t>Ecosystem</a:t>
            </a:r>
            <a:endParaRPr lang="de-DE" sz="22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200" b="1" dirty="0" err="1"/>
              <a:t>Interoperability</a:t>
            </a:r>
            <a:r>
              <a:rPr lang="de-DE" sz="2200" b="1" dirty="0"/>
              <a:t> and Legacy Code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200" b="1" dirty="0"/>
              <a:t>Resources </a:t>
            </a:r>
            <a:r>
              <a:rPr lang="de-DE" sz="2200" b="1" dirty="0" err="1"/>
              <a:t>for</a:t>
            </a:r>
            <a:r>
              <a:rPr lang="de-DE" sz="2200" b="1" dirty="0"/>
              <a:t> Learning Julia</a:t>
            </a:r>
            <a:endParaRPr lang="de-DE" sz="2200" dirty="0"/>
          </a:p>
          <a:p>
            <a:r>
              <a:rPr lang="de-DE" sz="2200" b="1" dirty="0" err="1"/>
              <a:t>Practical</a:t>
            </a:r>
            <a:r>
              <a:rPr lang="de-DE" sz="2200" b="1" dirty="0"/>
              <a:t> </a:t>
            </a:r>
            <a:r>
              <a:rPr lang="de-DE" sz="2200" b="1" dirty="0" err="1"/>
              <a:t>Applications</a:t>
            </a:r>
            <a:r>
              <a:rPr lang="de-DE" sz="2200" b="1" dirty="0"/>
              <a:t> and </a:t>
            </a:r>
            <a:r>
              <a:rPr lang="de-DE" sz="2200" b="1" dirty="0" err="1"/>
              <a:t>Exercises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3983634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06920F-8D50-70EB-44C4-09A4304EE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7126" y="901700"/>
            <a:ext cx="4597747" cy="751545"/>
          </a:xfrm>
        </p:spPr>
        <p:txBody>
          <a:bodyPr anchor="b">
            <a:normAutofit/>
          </a:bodyPr>
          <a:lstStyle/>
          <a:p>
            <a:r>
              <a:rPr lang="de-DE" sz="4000" b="1" dirty="0"/>
              <a:t>- in a </a:t>
            </a:r>
            <a:r>
              <a:rPr lang="de-DE" sz="4000" b="1" dirty="0" err="1"/>
              <a:t>nutshell</a:t>
            </a:r>
            <a:endParaRPr lang="de-DE" sz="4000" b="1" dirty="0"/>
          </a:p>
        </p:txBody>
      </p:sp>
      <p:pic>
        <p:nvPicPr>
          <p:cNvPr id="16" name="Grafik 15" descr="Ein Bild, das Grafiken, Screenshot, Grafikdesign, Farbigkeit enthält.&#10;&#10;Automatisch generierte Beschreibung">
            <a:extLst>
              <a:ext uri="{FF2B5EF4-FFF2-40B4-BE49-F238E27FC236}">
                <a16:creationId xmlns:a16="http://schemas.microsoft.com/office/drawing/2014/main" id="{0444BA18-F529-74A6-C2D6-F17BD9377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86" y="134308"/>
            <a:ext cx="2993110" cy="1938038"/>
          </a:xfrm>
          <a:prstGeom prst="rect">
            <a:avLst/>
          </a:prstGeom>
        </p:spPr>
      </p:pic>
      <p:grpSp>
        <p:nvGrpSpPr>
          <p:cNvPr id="40" name="Group 36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9" name="Tabelle 28">
            <a:extLst>
              <a:ext uri="{FF2B5EF4-FFF2-40B4-BE49-F238E27FC236}">
                <a16:creationId xmlns:a16="http://schemas.microsoft.com/office/drawing/2014/main" id="{BC13CB35-9178-B9FF-B515-D6DD63330A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857945"/>
              </p:ext>
            </p:extLst>
          </p:nvPr>
        </p:nvGraphicFramePr>
        <p:xfrm>
          <a:off x="401042" y="2959772"/>
          <a:ext cx="11389914" cy="328115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94957">
                  <a:extLst>
                    <a:ext uri="{9D8B030D-6E8A-4147-A177-3AD203B41FA5}">
                      <a16:colId xmlns:a16="http://schemas.microsoft.com/office/drawing/2014/main" val="3099690860"/>
                    </a:ext>
                  </a:extLst>
                </a:gridCol>
                <a:gridCol w="5694957">
                  <a:extLst>
                    <a:ext uri="{9D8B030D-6E8A-4147-A177-3AD203B41FA5}">
                      <a16:colId xmlns:a16="http://schemas.microsoft.com/office/drawing/2014/main" val="1860048083"/>
                    </a:ext>
                  </a:extLst>
                </a:gridCol>
              </a:tblGrid>
              <a:tr h="7787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3200" b="1" dirty="0"/>
                        <a:t>High-performance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3200" b="1" dirty="0"/>
                        <a:t>High-level code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6506782"/>
                  </a:ext>
                </a:extLst>
              </a:tr>
              <a:tr h="7787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800" dirty="0"/>
                        <a:t>Open source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800" dirty="0" err="1"/>
                        <a:t>Designed</a:t>
                      </a:r>
                      <a:r>
                        <a:rPr lang="de-DE" sz="2800" dirty="0"/>
                        <a:t> </a:t>
                      </a:r>
                      <a:r>
                        <a:rPr lang="de-DE" sz="2800" dirty="0" err="1"/>
                        <a:t>for</a:t>
                      </a:r>
                      <a:r>
                        <a:rPr lang="de-DE" sz="2800" dirty="0"/>
                        <a:t> </a:t>
                      </a:r>
                      <a:r>
                        <a:rPr lang="de-DE" sz="2800" dirty="0" err="1"/>
                        <a:t>technical</a:t>
                      </a:r>
                      <a:r>
                        <a:rPr lang="de-DE" sz="2800" dirty="0"/>
                        <a:t> </a:t>
                      </a:r>
                      <a:r>
                        <a:rPr lang="de-DE" sz="2800" dirty="0" err="1"/>
                        <a:t>computing</a:t>
                      </a:r>
                      <a:endParaRPr lang="de-DE" sz="28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0857969"/>
                  </a:ext>
                </a:extLst>
              </a:tr>
              <a:tr h="7787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800" dirty="0" err="1"/>
                        <a:t>Active</a:t>
                      </a:r>
                      <a:r>
                        <a:rPr lang="de-DE" sz="2800" dirty="0"/>
                        <a:t> </a:t>
                      </a:r>
                      <a:r>
                        <a:rPr lang="de-DE" sz="2800" dirty="0" err="1"/>
                        <a:t>developer</a:t>
                      </a:r>
                      <a:r>
                        <a:rPr lang="de-DE" sz="2800" dirty="0"/>
                        <a:t> </a:t>
                      </a:r>
                      <a:r>
                        <a:rPr lang="de-DE" sz="2800" dirty="0" err="1"/>
                        <a:t>community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800" dirty="0"/>
                        <a:t>Rich </a:t>
                      </a:r>
                      <a:r>
                        <a:rPr lang="de-DE" sz="2800" dirty="0" err="1"/>
                        <a:t>ecosystem</a:t>
                      </a:r>
                      <a:r>
                        <a:rPr lang="de-DE" sz="2800" dirty="0"/>
                        <a:t> </a:t>
                      </a:r>
                      <a:r>
                        <a:rPr lang="de-DE" sz="2800" dirty="0" err="1"/>
                        <a:t>of</a:t>
                      </a:r>
                      <a:r>
                        <a:rPr lang="de-DE" sz="2800" dirty="0"/>
                        <a:t> </a:t>
                      </a:r>
                      <a:r>
                        <a:rPr lang="de-DE" sz="2800" dirty="0" err="1"/>
                        <a:t>libraries</a:t>
                      </a:r>
                      <a:endParaRPr lang="en-US" sz="28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7114572"/>
                  </a:ext>
                </a:extLst>
              </a:tr>
              <a:tr h="7787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Familiar syntax for users of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28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3309851"/>
                  </a:ext>
                </a:extLst>
              </a:tr>
            </a:tbl>
          </a:graphicData>
        </a:graphic>
      </p:graphicFrame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53334066-4B6B-DD10-DBA3-BAA6485D3D79}"/>
              </a:ext>
            </a:extLst>
          </p:cNvPr>
          <p:cNvGrpSpPr/>
          <p:nvPr/>
        </p:nvGrpSpPr>
        <p:grpSpPr>
          <a:xfrm>
            <a:off x="4826000" y="5385493"/>
            <a:ext cx="3895790" cy="583507"/>
            <a:chOff x="6475835" y="3276067"/>
            <a:chExt cx="5254491" cy="963815"/>
          </a:xfrm>
        </p:grpSpPr>
        <p:pic>
          <p:nvPicPr>
            <p:cNvPr id="35" name="Grafik 34" descr="Ein Bild, das Clipart, Grafiken, Symbol, Cartoon enthält.&#10;&#10;Automatisch generierte Beschreibung">
              <a:extLst>
                <a:ext uri="{FF2B5EF4-FFF2-40B4-BE49-F238E27FC236}">
                  <a16:creationId xmlns:a16="http://schemas.microsoft.com/office/drawing/2014/main" id="{AD401C74-69A0-CC76-8492-499D32435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5835" y="3276067"/>
              <a:ext cx="879192" cy="963815"/>
            </a:xfrm>
            <a:prstGeom prst="rect">
              <a:avLst/>
            </a:prstGeom>
          </p:spPr>
        </p:pic>
        <p:pic>
          <p:nvPicPr>
            <p:cNvPr id="42" name="Grafik 41" descr="Ein Bild, das Kreis, Grafiken, Symbol enthält.&#10;&#10;Automatisch generierte Beschreibung">
              <a:extLst>
                <a:ext uri="{FF2B5EF4-FFF2-40B4-BE49-F238E27FC236}">
                  <a16:creationId xmlns:a16="http://schemas.microsoft.com/office/drawing/2014/main" id="{6722C162-209F-143B-D4C8-8CB451B62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0155" y="3276067"/>
              <a:ext cx="879192" cy="917657"/>
            </a:xfrm>
            <a:prstGeom prst="rect">
              <a:avLst/>
            </a:prstGeom>
          </p:spPr>
        </p:pic>
        <p:pic>
          <p:nvPicPr>
            <p:cNvPr id="44" name="Grafik 43" descr="Ein Bild, das Grafiken, Kreis, Symbol, Screenshot enthält.&#10;&#10;Automatisch generierte Beschreibung">
              <a:extLst>
                <a:ext uri="{FF2B5EF4-FFF2-40B4-BE49-F238E27FC236}">
                  <a16:creationId xmlns:a16="http://schemas.microsoft.com/office/drawing/2014/main" id="{EB182832-F579-9D19-AAE6-A970B928A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8249" y="3276067"/>
              <a:ext cx="816299" cy="917657"/>
            </a:xfrm>
            <a:prstGeom prst="rect">
              <a:avLst/>
            </a:prstGeom>
          </p:spPr>
        </p:pic>
        <p:pic>
          <p:nvPicPr>
            <p:cNvPr id="50" name="Grafik 49" descr="Ein Bild, das Grafiken, Symbol, Schrift, lila enthält.&#10;&#10;Automatisch generierte Beschreibung">
              <a:extLst>
                <a:ext uri="{FF2B5EF4-FFF2-40B4-BE49-F238E27FC236}">
                  <a16:creationId xmlns:a16="http://schemas.microsoft.com/office/drawing/2014/main" id="{7A5ABA97-9A35-490A-414F-E6B9486B2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8211" y="3276067"/>
              <a:ext cx="917657" cy="917657"/>
            </a:xfrm>
            <a:prstGeom prst="rect">
              <a:avLst/>
            </a:prstGeom>
          </p:spPr>
        </p:pic>
        <p:pic>
          <p:nvPicPr>
            <p:cNvPr id="51" name="Grafik 50" descr="Ein Bild, das Kreativität, Kunst, Design enthält.&#10;&#10;Automatisch generierte Beschreibung mit mittlerer Zuverlässigkeit">
              <a:extLst>
                <a:ext uri="{FF2B5EF4-FFF2-40B4-BE49-F238E27FC236}">
                  <a16:creationId xmlns:a16="http://schemas.microsoft.com/office/drawing/2014/main" id="{41D27E86-498F-A43E-BD25-7D83D8574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9063" y="3276067"/>
              <a:ext cx="1021263" cy="9176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2217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Gebäude, Dom, draußen, Himmel enthält.&#10;&#10;Automatisch generierte Beschreibung">
            <a:extLst>
              <a:ext uri="{FF2B5EF4-FFF2-40B4-BE49-F238E27FC236}">
                <a16:creationId xmlns:a16="http://schemas.microsoft.com/office/drawing/2014/main" id="{5011A13D-0F19-71F9-D960-8A4C1F6D4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985" y="10866"/>
            <a:ext cx="5456676" cy="3322320"/>
          </a:xfrm>
          <a:prstGeom prst="rect">
            <a:avLst/>
          </a:prstGeom>
        </p:spPr>
      </p:pic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00D17E15-7679-2FDE-0D71-FD32C682B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416820"/>
              </p:ext>
            </p:extLst>
          </p:nvPr>
        </p:nvGraphicFramePr>
        <p:xfrm>
          <a:off x="392947" y="119954"/>
          <a:ext cx="5456677" cy="287793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82773">
                  <a:extLst>
                    <a:ext uri="{9D8B030D-6E8A-4147-A177-3AD203B41FA5}">
                      <a16:colId xmlns:a16="http://schemas.microsoft.com/office/drawing/2014/main" val="3171676572"/>
                    </a:ext>
                  </a:extLst>
                </a:gridCol>
                <a:gridCol w="4473904">
                  <a:extLst>
                    <a:ext uri="{9D8B030D-6E8A-4147-A177-3AD203B41FA5}">
                      <a16:colId xmlns:a16="http://schemas.microsoft.com/office/drawing/2014/main" val="1606869257"/>
                    </a:ext>
                  </a:extLst>
                </a:gridCol>
              </a:tblGrid>
              <a:tr h="492866">
                <a:tc>
                  <a:txBody>
                    <a:bodyPr/>
                    <a:lstStyle/>
                    <a:p>
                      <a:r>
                        <a:rPr lang="de-DE" dirty="0"/>
                        <a:t>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Work </a:t>
                      </a:r>
                      <a:r>
                        <a:rPr lang="de-DE" dirty="0" err="1"/>
                        <a:t>started</a:t>
                      </a:r>
                      <a:r>
                        <a:rPr lang="de-DE" dirty="0"/>
                        <a:t> on Julia </a:t>
                      </a:r>
                      <a:r>
                        <a:rPr lang="de-DE" dirty="0" err="1"/>
                        <a:t>by</a:t>
                      </a:r>
                      <a:endParaRPr lang="de-DE" dirty="0"/>
                    </a:p>
                    <a:p>
                      <a:r>
                        <a:rPr lang="de-DE" sz="1200" dirty="0"/>
                        <a:t>(Python: 1989, C: 1969, Fortran: </a:t>
                      </a:r>
                      <a:r>
                        <a:rPr lang="de-DE" sz="1200" dirty="0" err="1"/>
                        <a:t>early</a:t>
                      </a:r>
                      <a:r>
                        <a:rPr lang="de-DE" sz="1200" dirty="0"/>
                        <a:t> 1950s)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155408"/>
                  </a:ext>
                </a:extLst>
              </a:tr>
              <a:tr h="492866">
                <a:tc>
                  <a:txBody>
                    <a:bodyPr/>
                    <a:lstStyle/>
                    <a:p>
                      <a:r>
                        <a:rPr lang="de-DE" dirty="0"/>
                        <a:t>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release on </a:t>
                      </a:r>
                      <a:r>
                        <a:rPr lang="de-DE" dirty="0" err="1"/>
                        <a:t>github</a:t>
                      </a:r>
                      <a:r>
                        <a:rPr lang="de-DE" dirty="0"/>
                        <a:t> (0.1 </a:t>
                      </a:r>
                      <a:r>
                        <a:rPr lang="de-DE" dirty="0" err="1"/>
                        <a:t>alpha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77722"/>
                  </a:ext>
                </a:extLst>
              </a:tr>
              <a:tr h="492866">
                <a:tc>
                  <a:txBody>
                    <a:bodyPr/>
                    <a:lstStyle/>
                    <a:p>
                      <a:r>
                        <a:rPr lang="de-DE" dirty="0"/>
                        <a:t>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First </a:t>
                      </a:r>
                      <a:r>
                        <a:rPr lang="de-DE" dirty="0" err="1"/>
                        <a:t>JuliaCon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948997"/>
                  </a:ext>
                </a:extLst>
              </a:tr>
              <a:tr h="492866">
                <a:tc>
                  <a:txBody>
                    <a:bodyPr/>
                    <a:lstStyle/>
                    <a:p>
                      <a:r>
                        <a:rPr lang="de-DE" dirty="0"/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653573"/>
                  </a:ext>
                </a:extLst>
              </a:tr>
              <a:tr h="850700">
                <a:tc>
                  <a:txBody>
                    <a:bodyPr/>
                    <a:lstStyle/>
                    <a:p>
                      <a:r>
                        <a:rPr lang="de-DE" dirty="0"/>
                        <a:t>Post 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Continuous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development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currently</a:t>
                      </a:r>
                      <a:r>
                        <a:rPr lang="de-DE" dirty="0"/>
                        <a:t> 1.9 </a:t>
                      </a:r>
                      <a:r>
                        <a:rPr lang="de-DE" dirty="0" err="1"/>
                        <a:t>with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rc</a:t>
                      </a:r>
                      <a:r>
                        <a:rPr lang="de-DE" dirty="0"/>
                        <a:t> 1.10)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393817"/>
                  </a:ext>
                </a:extLst>
              </a:tr>
            </a:tbl>
          </a:graphicData>
        </a:graphic>
      </p:graphicFrame>
      <p:pic>
        <p:nvPicPr>
          <p:cNvPr id="5" name="Inhaltsplatzhalter 4" descr="Ein Bild, das Text, Kleidung, Person, Mann enthält.&#10;&#10;Automatisch generierte Beschreibung">
            <a:extLst>
              <a:ext uri="{FF2B5EF4-FFF2-40B4-BE49-F238E27FC236}">
                <a16:creationId xmlns:a16="http://schemas.microsoft.com/office/drawing/2014/main" id="{4A995D3A-3A23-7686-4E29-29E470965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894" y="3209451"/>
            <a:ext cx="7256105" cy="3648550"/>
          </a:xfr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B2B8605-81FE-8B6E-A88D-4EFA32426646}"/>
              </a:ext>
            </a:extLst>
          </p:cNvPr>
          <p:cNvGrpSpPr/>
          <p:nvPr/>
        </p:nvGrpSpPr>
        <p:grpSpPr>
          <a:xfrm>
            <a:off x="6841089" y="-82745"/>
            <a:ext cx="1649769" cy="721800"/>
            <a:chOff x="3454076" y="-2636606"/>
            <a:chExt cx="2215204" cy="1246052"/>
          </a:xfrm>
        </p:grpSpPr>
        <p:sp>
          <p:nvSpPr>
            <p:cNvPr id="16" name="Rechteck: abgerundete Ecken 15">
              <a:extLst>
                <a:ext uri="{FF2B5EF4-FFF2-40B4-BE49-F238E27FC236}">
                  <a16:creationId xmlns:a16="http://schemas.microsoft.com/office/drawing/2014/main" id="{6D67D80A-7E8F-7FDE-56EF-A3ED5B18BC06}"/>
                </a:ext>
              </a:extLst>
            </p:cNvPr>
            <p:cNvSpPr/>
            <p:nvPr/>
          </p:nvSpPr>
          <p:spPr>
            <a:xfrm>
              <a:off x="3454076" y="-2360646"/>
              <a:ext cx="2215204" cy="7269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" name="Grafik 13" descr="Ein Bild, das Text, Schrift, Screenshot, Grafiken enthält.&#10;&#10;Automatisch generierte Beschreibung">
              <a:extLst>
                <a:ext uri="{FF2B5EF4-FFF2-40B4-BE49-F238E27FC236}">
                  <a16:creationId xmlns:a16="http://schemas.microsoft.com/office/drawing/2014/main" id="{D756E864-35D8-B145-1778-A63CC32E8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4077" y="-2636606"/>
              <a:ext cx="2215203" cy="1246052"/>
            </a:xfrm>
            <a:prstGeom prst="rect">
              <a:avLst/>
            </a:prstGeom>
          </p:spPr>
        </p:pic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E31B72A1-488C-EA32-677C-FB0FA0EE7625}"/>
              </a:ext>
            </a:extLst>
          </p:cNvPr>
          <p:cNvGrpSpPr/>
          <p:nvPr/>
        </p:nvGrpSpPr>
        <p:grpSpPr>
          <a:xfrm>
            <a:off x="3900196" y="351252"/>
            <a:ext cx="4267016" cy="3424577"/>
            <a:chOff x="3900196" y="351252"/>
            <a:chExt cx="4267016" cy="3424577"/>
          </a:xfrm>
        </p:grpSpPr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53B0178E-6B49-435D-7C9E-DEA633C91FCA}"/>
                </a:ext>
              </a:extLst>
            </p:cNvPr>
            <p:cNvSpPr/>
            <p:nvPr/>
          </p:nvSpPr>
          <p:spPr>
            <a:xfrm>
              <a:off x="3900196" y="351252"/>
              <a:ext cx="4096139" cy="3200400"/>
            </a:xfrm>
            <a:custGeom>
              <a:avLst/>
              <a:gdLst>
                <a:gd name="connsiteX0" fmla="*/ 0 w 4096139"/>
                <a:gd name="connsiteY0" fmla="*/ 0 h 3200400"/>
                <a:gd name="connsiteX1" fmla="*/ 2192694 w 4096139"/>
                <a:gd name="connsiteY1" fmla="*/ 1184988 h 3200400"/>
                <a:gd name="connsiteX2" fmla="*/ 4096139 w 4096139"/>
                <a:gd name="connsiteY2" fmla="*/ 3200400 h 320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96139" h="3200400">
                  <a:moveTo>
                    <a:pt x="0" y="0"/>
                  </a:moveTo>
                  <a:cubicBezTo>
                    <a:pt x="755002" y="325794"/>
                    <a:pt x="1510004" y="651588"/>
                    <a:pt x="2192694" y="1184988"/>
                  </a:cubicBezTo>
                  <a:cubicBezTo>
                    <a:pt x="2875384" y="1718388"/>
                    <a:pt x="3691813" y="2901821"/>
                    <a:pt x="4096139" y="320040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Gleichschenkliges Dreieck 39">
              <a:extLst>
                <a:ext uri="{FF2B5EF4-FFF2-40B4-BE49-F238E27FC236}">
                  <a16:creationId xmlns:a16="http://schemas.microsoft.com/office/drawing/2014/main" id="{039C1AF7-E850-EEF2-E88B-F599C5E52803}"/>
                </a:ext>
              </a:extLst>
            </p:cNvPr>
            <p:cNvSpPr/>
            <p:nvPr/>
          </p:nvSpPr>
          <p:spPr>
            <a:xfrm rot="7770832">
              <a:off x="7758406" y="3367022"/>
              <a:ext cx="457200" cy="360413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B6D64D12-3D59-7C34-A342-E4213D3C0132}"/>
              </a:ext>
            </a:extLst>
          </p:cNvPr>
          <p:cNvGrpSpPr/>
          <p:nvPr/>
        </p:nvGrpSpPr>
        <p:grpSpPr>
          <a:xfrm>
            <a:off x="117802" y="3108960"/>
            <a:ext cx="4718324" cy="3629086"/>
            <a:chOff x="117802" y="3108960"/>
            <a:chExt cx="4718324" cy="3629086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52241325-C644-BD39-3FCA-E44226F29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9842" y="3180352"/>
              <a:ext cx="3507249" cy="592775"/>
            </a:xfrm>
            <a:prstGeom prst="rect">
              <a:avLst/>
            </a:prstGeom>
          </p:spPr>
        </p:pic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C1C9342D-A6C2-05D5-5477-00D07143E5D5}"/>
                </a:ext>
              </a:extLst>
            </p:cNvPr>
            <p:cNvSpPr txBox="1"/>
            <p:nvPr/>
          </p:nvSpPr>
          <p:spPr>
            <a:xfrm>
              <a:off x="816273" y="3884195"/>
              <a:ext cx="270547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&gt;10,000 Julia </a:t>
              </a:r>
              <a:r>
                <a:rPr lang="de-DE" dirty="0" err="1"/>
                <a:t>packages</a:t>
              </a:r>
              <a:endParaRPr lang="de-DE" dirty="0"/>
            </a:p>
            <a:p>
              <a:r>
                <a:rPr lang="de-DE" dirty="0"/>
                <a:t>&gt;45 Million </a:t>
              </a:r>
              <a:r>
                <a:rPr lang="de-DE" dirty="0" err="1"/>
                <a:t>downloads</a:t>
              </a:r>
              <a:endParaRPr lang="de-DE" dirty="0"/>
            </a:p>
            <a:p>
              <a:endParaRPr lang="de-DE" dirty="0"/>
            </a:p>
          </p:txBody>
        </p:sp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23FFC5D1-6515-C677-9387-3EA33E2632FE}"/>
                </a:ext>
              </a:extLst>
            </p:cNvPr>
            <p:cNvSpPr txBox="1"/>
            <p:nvPr/>
          </p:nvSpPr>
          <p:spPr>
            <a:xfrm>
              <a:off x="178406" y="3151836"/>
              <a:ext cx="6823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Now</a:t>
              </a:r>
              <a:r>
                <a:rPr lang="de-DE" dirty="0"/>
                <a:t>:</a:t>
              </a:r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025800CA-38A5-4280-BF64-1D3AF7D5123A}"/>
                </a:ext>
              </a:extLst>
            </p:cNvPr>
            <p:cNvSpPr/>
            <p:nvPr/>
          </p:nvSpPr>
          <p:spPr>
            <a:xfrm>
              <a:off x="117802" y="3108960"/>
              <a:ext cx="4542946" cy="36290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170" name="Picture 2" descr="The Rise of the Julia Programming Language — Is it Worth Learning in 2023?  | DataCamp">
              <a:extLst>
                <a:ext uri="{FF2B5EF4-FFF2-40B4-BE49-F238E27FC236}">
                  <a16:creationId xmlns:a16="http://schemas.microsoft.com/office/drawing/2014/main" id="{6D736BF6-0EBB-8D7F-F262-6D37E0BFEB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270" y="4577666"/>
              <a:ext cx="4685856" cy="1999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8105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487CE8-93FD-6A63-F5D0-F6794BC5B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Why should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bother</a:t>
            </a:r>
            <a:r>
              <a:rPr lang="de-DE" dirty="0"/>
              <a:t> (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scientist</a:t>
            </a:r>
            <a:r>
              <a:rPr lang="de-DE" dirty="0"/>
              <a:t>)?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5E2D1516-BE9E-A250-EDBF-7C0A7CA9E84D}"/>
              </a:ext>
            </a:extLst>
          </p:cNvPr>
          <p:cNvSpPr txBox="1"/>
          <p:nvPr/>
        </p:nvSpPr>
        <p:spPr>
          <a:xfrm>
            <a:off x="274183" y="1750267"/>
            <a:ext cx="4378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You </a:t>
            </a:r>
            <a:r>
              <a:rPr lang="de-DE" sz="2400" dirty="0" err="1"/>
              <a:t>want</a:t>
            </a:r>
            <a:r>
              <a:rPr lang="de-DE" sz="2400" dirty="0"/>
              <a:t> a </a:t>
            </a:r>
            <a:r>
              <a:rPr lang="de-DE" sz="2400" dirty="0" err="1"/>
              <a:t>programming</a:t>
            </a:r>
            <a:r>
              <a:rPr lang="de-DE" sz="2400" dirty="0"/>
              <a:t> </a:t>
            </a:r>
            <a:r>
              <a:rPr lang="de-DE" sz="2400" dirty="0" err="1"/>
              <a:t>language</a:t>
            </a:r>
            <a:r>
              <a:rPr lang="de-DE" sz="2400" dirty="0"/>
              <a:t> </a:t>
            </a:r>
            <a:r>
              <a:rPr lang="de-DE" sz="2400" dirty="0" err="1"/>
              <a:t>that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: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B013EEE-8AA8-38AE-EC79-87182028F312}"/>
              </a:ext>
            </a:extLst>
          </p:cNvPr>
          <p:cNvGrpSpPr/>
          <p:nvPr/>
        </p:nvGrpSpPr>
        <p:grpSpPr>
          <a:xfrm>
            <a:off x="5159298" y="2225405"/>
            <a:ext cx="6758519" cy="4476188"/>
            <a:chOff x="4593041" y="2213740"/>
            <a:chExt cx="7051259" cy="45105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7F550CF-85BB-5C26-3FAF-776420141723}"/>
                </a:ext>
              </a:extLst>
            </p:cNvPr>
            <p:cNvSpPr txBox="1"/>
            <p:nvPr/>
          </p:nvSpPr>
          <p:spPr>
            <a:xfrm>
              <a:off x="7173658" y="6190180"/>
              <a:ext cx="2664702" cy="534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1" tIns="50801" rIns="50801" bIns="50801" numCol="1" spcCol="38100" rtlCol="0" anchor="ctr">
              <a:spAutoFit/>
            </a:bodyPr>
            <a:lstStyle/>
            <a:p>
              <a:r>
                <a:rPr lang="en-US" sz="2800" dirty="0">
                  <a:latin typeface="Source Sans Pro" panose="020B0503030403020204" pitchFamily="34" charset="0"/>
                </a:rPr>
                <a:t>Code complexity</a:t>
              </a:r>
              <a:endParaRPr lang="en-US" sz="2800" dirty="0"/>
            </a:p>
          </p:txBody>
        </p:sp>
        <p:grpSp>
          <p:nvGrpSpPr>
            <p:cNvPr id="6" name="Group 16">
              <a:extLst>
                <a:ext uri="{FF2B5EF4-FFF2-40B4-BE49-F238E27FC236}">
                  <a16:creationId xmlns:a16="http://schemas.microsoft.com/office/drawing/2014/main" id="{C13FB109-3EC3-E32D-F59D-7A3BD48CE4C1}"/>
                </a:ext>
              </a:extLst>
            </p:cNvPr>
            <p:cNvGrpSpPr/>
            <p:nvPr/>
          </p:nvGrpSpPr>
          <p:grpSpPr>
            <a:xfrm>
              <a:off x="5367719" y="2213740"/>
              <a:ext cx="6276581" cy="3817119"/>
              <a:chOff x="3304868" y="1573706"/>
              <a:chExt cx="6276581" cy="3812638"/>
            </a:xfrm>
          </p:grpSpPr>
          <p:cxnSp>
            <p:nvCxnSpPr>
              <p:cNvPr id="29" name="Straight Arrow Connector 6">
                <a:extLst>
                  <a:ext uri="{FF2B5EF4-FFF2-40B4-BE49-F238E27FC236}">
                    <a16:creationId xmlns:a16="http://schemas.microsoft.com/office/drawing/2014/main" id="{E528C643-EAD4-B253-E045-4E3AAC9DF5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04868" y="5370637"/>
                <a:ext cx="6276581" cy="0"/>
              </a:xfrm>
              <a:prstGeom prst="straightConnector1">
                <a:avLst/>
              </a:prstGeom>
              <a:noFill/>
              <a:ln w="44450" cap="flat">
                <a:solidFill>
                  <a:srgbClr val="000000"/>
                </a:solidFill>
                <a:prstDash val="solid"/>
                <a:miter lim="400000"/>
                <a:tailEnd type="triangle" w="med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" name="Straight Arrow Connector 11">
                <a:extLst>
                  <a:ext uri="{FF2B5EF4-FFF2-40B4-BE49-F238E27FC236}">
                    <a16:creationId xmlns:a16="http://schemas.microsoft.com/office/drawing/2014/main" id="{753947A7-1B76-9C2E-CE83-739249584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04868" y="1573706"/>
                <a:ext cx="0" cy="3812638"/>
              </a:xfrm>
              <a:prstGeom prst="straightConnector1">
                <a:avLst/>
              </a:prstGeom>
              <a:noFill/>
              <a:ln w="44450" cap="flat">
                <a:solidFill>
                  <a:srgbClr val="000000"/>
                </a:solidFill>
                <a:prstDash val="solid"/>
                <a:miter lim="400000"/>
                <a:tailEnd type="triangle" w="med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7" name="TextBox 17">
              <a:extLst>
                <a:ext uri="{FF2B5EF4-FFF2-40B4-BE49-F238E27FC236}">
                  <a16:creationId xmlns:a16="http://schemas.microsoft.com/office/drawing/2014/main" id="{FE09E9C7-A11A-9019-CB6C-BACC262A2F8C}"/>
                </a:ext>
              </a:extLst>
            </p:cNvPr>
            <p:cNvSpPr txBox="1"/>
            <p:nvPr/>
          </p:nvSpPr>
          <p:spPr>
            <a:xfrm rot="16200000">
              <a:off x="3945171" y="3499316"/>
              <a:ext cx="1829221" cy="5334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1" tIns="50801" rIns="50801" bIns="50801" numCol="1" spcCol="38100" rtlCol="0" anchor="ctr">
              <a:spAutoFit/>
            </a:bodyPr>
            <a:lstStyle/>
            <a:p>
              <a:r>
                <a:rPr lang="en-US" sz="2800" dirty="0">
                  <a:latin typeface="Source Sans Pro" panose="020B0503030403020204" pitchFamily="34" charset="0"/>
                </a:rPr>
                <a:t>Runtime</a:t>
              </a:r>
              <a:endParaRPr lang="en-US" sz="2800" dirty="0"/>
            </a:p>
          </p:txBody>
        </p:sp>
        <p:pic>
          <p:nvPicPr>
            <p:cNvPr id="33" name="Grafik 32" descr="Ein Bild, das Grafiken, Screenshot, Grafikdesign, Farbigkeit enthält.&#10;&#10;Automatisch generierte Beschreibung">
              <a:extLst>
                <a:ext uri="{FF2B5EF4-FFF2-40B4-BE49-F238E27FC236}">
                  <a16:creationId xmlns:a16="http://schemas.microsoft.com/office/drawing/2014/main" id="{0B38F1DF-B1B8-F436-BC53-7A71C213D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2830" y="4617186"/>
              <a:ext cx="834523" cy="539832"/>
            </a:xfrm>
            <a:prstGeom prst="rect">
              <a:avLst/>
            </a:prstGeom>
          </p:spPr>
        </p:pic>
        <p:pic>
          <p:nvPicPr>
            <p:cNvPr id="59" name="Grafik 58" descr="Ein Bild, das Clipart, Grafiken, Symbol, Cartoon enthält.&#10;&#10;Automatisch generierte Beschreibung">
              <a:extLst>
                <a:ext uri="{FF2B5EF4-FFF2-40B4-BE49-F238E27FC236}">
                  <a16:creationId xmlns:a16="http://schemas.microsoft.com/office/drawing/2014/main" id="{116F6EA8-55F5-CE94-D93A-18E5592F1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3802" y="2583584"/>
              <a:ext cx="651851" cy="583507"/>
            </a:xfrm>
            <a:prstGeom prst="rect">
              <a:avLst/>
            </a:prstGeom>
          </p:spPr>
        </p:pic>
        <p:pic>
          <p:nvPicPr>
            <p:cNvPr id="60" name="Grafik 59" descr="Ein Bild, das Kreis, Grafiken, Symbol enthält.&#10;&#10;Automatisch generierte Beschreibung">
              <a:extLst>
                <a:ext uri="{FF2B5EF4-FFF2-40B4-BE49-F238E27FC236}">
                  <a16:creationId xmlns:a16="http://schemas.microsoft.com/office/drawing/2014/main" id="{33BBE5EF-164E-0976-5BBC-486FB8509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3130" y="4887102"/>
              <a:ext cx="651851" cy="555562"/>
            </a:xfrm>
            <a:prstGeom prst="rect">
              <a:avLst/>
            </a:prstGeom>
          </p:spPr>
        </p:pic>
        <p:pic>
          <p:nvPicPr>
            <p:cNvPr id="61" name="Grafik 60" descr="Ein Bild, das Grafiken, Kreis, Symbol, Screenshot enthält.&#10;&#10;Automatisch generierte Beschreibung">
              <a:extLst>
                <a:ext uri="{FF2B5EF4-FFF2-40B4-BE49-F238E27FC236}">
                  <a16:creationId xmlns:a16="http://schemas.microsoft.com/office/drawing/2014/main" id="{84A31ABC-B383-132F-1E17-A16F18A7C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4981" y="4295151"/>
              <a:ext cx="605221" cy="555562"/>
            </a:xfrm>
            <a:prstGeom prst="rect">
              <a:avLst/>
            </a:prstGeom>
          </p:spPr>
        </p:pic>
        <p:pic>
          <p:nvPicPr>
            <p:cNvPr id="62" name="Grafik 61" descr="Ein Bild, das Grafiken, Symbol, Schrift, lila enthält.&#10;&#10;Automatisch generierte Beschreibung">
              <a:extLst>
                <a:ext uri="{FF2B5EF4-FFF2-40B4-BE49-F238E27FC236}">
                  <a16:creationId xmlns:a16="http://schemas.microsoft.com/office/drawing/2014/main" id="{996E006E-5824-6115-F3F2-A7555B113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1452" y="4156917"/>
              <a:ext cx="683356" cy="558000"/>
            </a:xfrm>
            <a:prstGeom prst="rect">
              <a:avLst/>
            </a:prstGeom>
          </p:spPr>
        </p:pic>
        <p:pic>
          <p:nvPicPr>
            <p:cNvPr id="63" name="Grafik 62" descr="Ein Bild, das Kreativität, Kunst, Design enthält.&#10;&#10;Automatisch generierte Beschreibung mit mittlerer Zuverlässigkeit">
              <a:extLst>
                <a:ext uri="{FF2B5EF4-FFF2-40B4-BE49-F238E27FC236}">
                  <a16:creationId xmlns:a16="http://schemas.microsoft.com/office/drawing/2014/main" id="{6AFD5738-3FE2-BBC0-0E35-2B5146435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9727" y="2978613"/>
              <a:ext cx="757186" cy="555562"/>
            </a:xfrm>
            <a:prstGeom prst="rect">
              <a:avLst/>
            </a:prstGeom>
          </p:spPr>
        </p:pic>
      </p:grpSp>
      <p:graphicFrame>
        <p:nvGraphicFramePr>
          <p:cNvPr id="31" name="Tabelle 30">
            <a:extLst>
              <a:ext uri="{FF2B5EF4-FFF2-40B4-BE49-F238E27FC236}">
                <a16:creationId xmlns:a16="http://schemas.microsoft.com/office/drawing/2014/main" id="{5ACBDD8D-DFC4-D6CA-BD5C-B741457BAE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674038"/>
              </p:ext>
            </p:extLst>
          </p:nvPr>
        </p:nvGraphicFramePr>
        <p:xfrm>
          <a:off x="243729" y="2907715"/>
          <a:ext cx="4501092" cy="358515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01092">
                  <a:extLst>
                    <a:ext uri="{9D8B030D-6E8A-4147-A177-3AD203B41FA5}">
                      <a16:colId xmlns:a16="http://schemas.microsoft.com/office/drawing/2014/main" val="912129645"/>
                    </a:ext>
                  </a:extLst>
                </a:gridCol>
              </a:tblGrid>
              <a:tr h="1195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800" dirty="0">
                          <a:solidFill>
                            <a:schemeClr val="accent2"/>
                          </a:solidFill>
                        </a:rPr>
                        <a:t>Easy </a:t>
                      </a:r>
                      <a:r>
                        <a:rPr lang="de-DE" sz="2800" dirty="0" err="1">
                          <a:solidFill>
                            <a:schemeClr val="accent2"/>
                          </a:solidFill>
                        </a:rPr>
                        <a:t>to</a:t>
                      </a:r>
                      <a:r>
                        <a:rPr lang="de-DE" sz="280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de-DE" sz="2800" dirty="0" err="1">
                          <a:solidFill>
                            <a:schemeClr val="accent2"/>
                          </a:solidFill>
                        </a:rPr>
                        <a:t>write</a:t>
                      </a:r>
                      <a:r>
                        <a:rPr lang="de-DE" sz="2800" dirty="0">
                          <a:solidFill>
                            <a:schemeClr val="accent2"/>
                          </a:solidFill>
                        </a:rPr>
                        <a:t> and </a:t>
                      </a:r>
                      <a:r>
                        <a:rPr lang="de-DE" sz="2800" dirty="0" err="1">
                          <a:solidFill>
                            <a:schemeClr val="accent2"/>
                          </a:solidFill>
                        </a:rPr>
                        <a:t>read</a:t>
                      </a:r>
                      <a:endParaRPr lang="de-DE" sz="28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0115771"/>
                  </a:ext>
                </a:extLst>
              </a:tr>
              <a:tr h="1195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800" dirty="0">
                          <a:solidFill>
                            <a:schemeClr val="accent1"/>
                          </a:solidFill>
                        </a:rPr>
                        <a:t>Fast and </a:t>
                      </a:r>
                      <a:r>
                        <a:rPr lang="de-DE" sz="2800" dirty="0" err="1">
                          <a:solidFill>
                            <a:schemeClr val="accent1"/>
                          </a:solidFill>
                        </a:rPr>
                        <a:t>scalable</a:t>
                      </a:r>
                      <a:endParaRPr lang="de-DE" sz="28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5435062"/>
                  </a:ext>
                </a:extLst>
              </a:tr>
              <a:tr h="1195053">
                <a:tc>
                  <a:txBody>
                    <a:bodyPr/>
                    <a:lstStyle/>
                    <a:p>
                      <a:pPr algn="ctr"/>
                      <a:r>
                        <a:rPr lang="de-DE" sz="2800" dirty="0" err="1">
                          <a:solidFill>
                            <a:schemeClr val="accent6"/>
                          </a:solidFill>
                        </a:rPr>
                        <a:t>interactive</a:t>
                      </a:r>
                      <a:endParaRPr lang="de-DE" sz="2800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258751"/>
                  </a:ext>
                </a:extLst>
              </a:tr>
            </a:tbl>
          </a:graphicData>
        </a:graphic>
      </p:graphicFrame>
      <p:sp>
        <p:nvSpPr>
          <p:cNvPr id="32" name="Textfeld 31">
            <a:extLst>
              <a:ext uri="{FF2B5EF4-FFF2-40B4-BE49-F238E27FC236}">
                <a16:creationId xmlns:a16="http://schemas.microsoft.com/office/drawing/2014/main" id="{63358AD0-8DC7-B296-1CB5-80C14639B21C}"/>
              </a:ext>
            </a:extLst>
          </p:cNvPr>
          <p:cNvSpPr txBox="1"/>
          <p:nvPr/>
        </p:nvSpPr>
        <p:spPr>
          <a:xfrm>
            <a:off x="8552129" y="2829098"/>
            <a:ext cx="3152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Two-language</a:t>
            </a:r>
            <a:r>
              <a:rPr lang="de-DE" sz="2400" dirty="0"/>
              <a:t> </a:t>
            </a:r>
            <a:r>
              <a:rPr lang="de-DE" sz="2400" dirty="0" err="1"/>
              <a:t>problem</a:t>
            </a:r>
            <a:r>
              <a:rPr lang="de-DE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8182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0F69E0C-BCE4-7924-829B-67EC6EA6A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8" y="992188"/>
            <a:ext cx="5202238" cy="723900"/>
          </a:xfrm>
          <a:prstGeom prst="rect">
            <a:avLst/>
          </a:prstGeom>
        </p:spPr>
      </p:pic>
      <p:pic>
        <p:nvPicPr>
          <p:cNvPr id="9" name="Grafik 8" descr="Ein Bild, das Schrift, Text, Screenshot, Zahl enthält.&#10;&#10;Automatisch generierte Beschreibung">
            <a:extLst>
              <a:ext uri="{FF2B5EF4-FFF2-40B4-BE49-F238E27FC236}">
                <a16:creationId xmlns:a16="http://schemas.microsoft.com/office/drawing/2014/main" id="{DD0D966A-ECF8-6FD3-90D1-7045C6059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788" y="992188"/>
            <a:ext cx="1722438" cy="723900"/>
          </a:xfrm>
          <a:prstGeom prst="rect">
            <a:avLst/>
          </a:prstGeom>
        </p:spPr>
      </p:pic>
      <p:pic>
        <p:nvPicPr>
          <p:cNvPr id="7" name="Grafik 6" descr="Ein Bild, das Uhr, Schrift, Zahl, Screenshot enthält.&#10;&#10;Automatisch generierte Beschreibung">
            <a:extLst>
              <a:ext uri="{FF2B5EF4-FFF2-40B4-BE49-F238E27FC236}">
                <a16:creationId xmlns:a16="http://schemas.microsoft.com/office/drawing/2014/main" id="{C1606A28-BBF3-5032-8064-1420FF842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38" y="1789113"/>
            <a:ext cx="2454275" cy="1196975"/>
          </a:xfrm>
          <a:prstGeom prst="rect">
            <a:avLst/>
          </a:prstGeom>
        </p:spPr>
      </p:pic>
      <p:pic>
        <p:nvPicPr>
          <p:cNvPr id="12" name="Grafik 11" descr="Ein Bild, das Text, Schrift, Screenshot, Typografie enthält.&#10;&#10;Automatisch generierte Beschreibung">
            <a:extLst>
              <a:ext uri="{FF2B5EF4-FFF2-40B4-BE49-F238E27FC236}">
                <a16:creationId xmlns:a16="http://schemas.microsoft.com/office/drawing/2014/main" id="{C9F7243E-8EBF-47CE-7231-AE9121121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1825" y="1789113"/>
            <a:ext cx="4471988" cy="1196975"/>
          </a:xfrm>
          <a:prstGeom prst="rect">
            <a:avLst/>
          </a:prstGeom>
        </p:spPr>
      </p:pic>
      <p:pic>
        <p:nvPicPr>
          <p:cNvPr id="11" name="Grafik 10" descr="Ein Bild, das Text, Schrift, Screenshot, Typografie enthält.&#10;&#10;Automatisch generierte Beschreibung">
            <a:extLst>
              <a:ext uri="{FF2B5EF4-FFF2-40B4-BE49-F238E27FC236}">
                <a16:creationId xmlns:a16="http://schemas.microsoft.com/office/drawing/2014/main" id="{8C0C434B-7575-EE94-632A-F34594091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38" y="3060700"/>
            <a:ext cx="4697413" cy="1687513"/>
          </a:xfrm>
          <a:prstGeom prst="rect">
            <a:avLst/>
          </a:prstGeom>
        </p:spPr>
      </p:pic>
      <p:pic>
        <p:nvPicPr>
          <p:cNvPr id="13" name="Grafik 12" descr="Ein Bild, das Text, Schrift, Screenshot, Design enthält.&#10;&#10;Automatisch generierte Beschreibung">
            <a:extLst>
              <a:ext uri="{FF2B5EF4-FFF2-40B4-BE49-F238E27FC236}">
                <a16:creationId xmlns:a16="http://schemas.microsoft.com/office/drawing/2014/main" id="{31C15F88-DB3C-B9B1-AF64-B5F54CD1FC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4963" y="3060700"/>
            <a:ext cx="2227263" cy="1687513"/>
          </a:xfrm>
          <a:prstGeom prst="rect">
            <a:avLst/>
          </a:prstGeom>
        </p:spPr>
      </p:pic>
      <p:pic>
        <p:nvPicPr>
          <p:cNvPr id="10" name="Grafik 9" descr="Ein Bild, das Screenshot, Halloween, Design enthält.&#10;&#10;Automatisch generierte Beschreibung">
            <a:extLst>
              <a:ext uri="{FF2B5EF4-FFF2-40B4-BE49-F238E27FC236}">
                <a16:creationId xmlns:a16="http://schemas.microsoft.com/office/drawing/2014/main" id="{54F26D2D-25EB-DCD8-0357-B656333A05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8425" y="992188"/>
            <a:ext cx="3829050" cy="2238375"/>
          </a:xfrm>
          <a:prstGeom prst="rect">
            <a:avLst/>
          </a:prstGeom>
        </p:spPr>
      </p:pic>
      <p:pic>
        <p:nvPicPr>
          <p:cNvPr id="8" name="Grafik 7" descr="Ein Bild, das Schrift, Text, Screenshot, Uhr enthält.&#10;&#10;Automatisch generierte Beschreibung">
            <a:extLst>
              <a:ext uri="{FF2B5EF4-FFF2-40B4-BE49-F238E27FC236}">
                <a16:creationId xmlns:a16="http://schemas.microsoft.com/office/drawing/2014/main" id="{13D3DA1F-9124-8BE5-7950-D18F2CE387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18425" y="3305175"/>
            <a:ext cx="3829050" cy="14446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1B931A7-70F7-0241-E332-193D6D953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Easy</a:t>
            </a: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to </a:t>
            </a:r>
            <a:r>
              <a:rPr lang="en-US" sz="5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read</a:t>
            </a: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and </a:t>
            </a:r>
            <a:r>
              <a:rPr lang="en-US" sz="5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write </a:t>
            </a: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– just like </a:t>
            </a:r>
            <a:r>
              <a:rPr lang="en-US" sz="5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math</a:t>
            </a:r>
          </a:p>
        </p:txBody>
      </p:sp>
    </p:spTree>
    <p:extLst>
      <p:ext uri="{BB962C8B-B14F-4D97-AF65-F5344CB8AC3E}">
        <p14:creationId xmlns:p14="http://schemas.microsoft.com/office/powerpoint/2010/main" val="2557819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CB3D22CF-8F40-BB5F-F2BF-BF1DED7A9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214043"/>
              </p:ext>
            </p:extLst>
          </p:nvPr>
        </p:nvGraphicFramePr>
        <p:xfrm>
          <a:off x="838200" y="3353251"/>
          <a:ext cx="5239407" cy="27080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469">
                  <a:extLst>
                    <a:ext uri="{9D8B030D-6E8A-4147-A177-3AD203B41FA5}">
                      <a16:colId xmlns:a16="http://schemas.microsoft.com/office/drawing/2014/main" val="2868074267"/>
                    </a:ext>
                  </a:extLst>
                </a:gridCol>
                <a:gridCol w="1746469">
                  <a:extLst>
                    <a:ext uri="{9D8B030D-6E8A-4147-A177-3AD203B41FA5}">
                      <a16:colId xmlns:a16="http://schemas.microsoft.com/office/drawing/2014/main" val="272637110"/>
                    </a:ext>
                  </a:extLst>
                </a:gridCol>
                <a:gridCol w="1746469">
                  <a:extLst>
                    <a:ext uri="{9D8B030D-6E8A-4147-A177-3AD203B41FA5}">
                      <a16:colId xmlns:a16="http://schemas.microsoft.com/office/drawing/2014/main" val="1765777995"/>
                    </a:ext>
                  </a:extLst>
                </a:gridCol>
              </a:tblGrid>
              <a:tr h="878393">
                <a:tc>
                  <a:txBody>
                    <a:bodyPr/>
                    <a:lstStyle/>
                    <a:p>
                      <a:r>
                        <a:rPr lang="de-DE" dirty="0"/>
                        <a:t>Code </a:t>
                      </a:r>
                      <a:r>
                        <a:rPr lang="de-DE" dirty="0" err="1"/>
                        <a:t>interpretation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Just-in-time </a:t>
                      </a:r>
                      <a:r>
                        <a:rPr lang="de-DE" dirty="0" err="1"/>
                        <a:t>compilation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Ahead</a:t>
                      </a:r>
                      <a:r>
                        <a:rPr lang="de-DE" dirty="0"/>
                        <a:t>-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-time </a:t>
                      </a:r>
                      <a:r>
                        <a:rPr lang="de-DE" dirty="0" err="1"/>
                        <a:t>compilation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510486"/>
                  </a:ext>
                </a:extLst>
              </a:tr>
              <a:tr h="1829638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188454"/>
                  </a:ext>
                </a:extLst>
              </a:tr>
            </a:tbl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1046281-AEB6-982F-876A-F6CB3170A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Julia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b="1" dirty="0"/>
              <a:t>fast </a:t>
            </a:r>
            <a:r>
              <a:rPr lang="de-DE" dirty="0"/>
              <a:t>?</a:t>
            </a:r>
            <a:endParaRPr lang="de-DE" b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20BF3B-6AA0-EB67-5E20-66A816B8E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193" y="1690688"/>
            <a:ext cx="7761514" cy="76948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dirty="0"/>
              <a:t>Short </a:t>
            </a:r>
            <a:r>
              <a:rPr lang="de-DE" dirty="0" err="1"/>
              <a:t>answer</a:t>
            </a:r>
            <a:r>
              <a:rPr lang="de-DE" dirty="0"/>
              <a:t>: Julia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compiled</a:t>
            </a:r>
            <a:r>
              <a:rPr lang="de-DE" dirty="0"/>
              <a:t> </a:t>
            </a:r>
            <a:r>
              <a:rPr lang="de-DE" dirty="0" err="1"/>
              <a:t>language</a:t>
            </a:r>
            <a:endParaRPr lang="de-DE" dirty="0"/>
          </a:p>
          <a:p>
            <a:r>
              <a:rPr lang="de-DE" sz="2200" dirty="0"/>
              <a:t>Compiler: LLVM</a:t>
            </a:r>
          </a:p>
        </p:txBody>
      </p:sp>
      <p:pic>
        <p:nvPicPr>
          <p:cNvPr id="4" name="Grafik 3" descr="Ein Bild, das Grafiken, Screenshot, Grafikdesign, Farbigkeit enthält.&#10;&#10;Automatisch generierte Beschreibung">
            <a:extLst>
              <a:ext uri="{FF2B5EF4-FFF2-40B4-BE49-F238E27FC236}">
                <a16:creationId xmlns:a16="http://schemas.microsoft.com/office/drawing/2014/main" id="{3FB4507B-E885-6DCF-7326-1E45E5109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322" y="4998314"/>
            <a:ext cx="799877" cy="535720"/>
          </a:xfrm>
          <a:prstGeom prst="rect">
            <a:avLst/>
          </a:prstGeom>
        </p:spPr>
      </p:pic>
      <p:pic>
        <p:nvPicPr>
          <p:cNvPr id="5" name="Grafik 4" descr="Ein Bild, das Clipart, Grafiken, Symbol, Cartoon enthält.&#10;&#10;Automatisch generierte Beschreibung">
            <a:extLst>
              <a:ext uri="{FF2B5EF4-FFF2-40B4-BE49-F238E27FC236}">
                <a16:creationId xmlns:a16="http://schemas.microsoft.com/office/drawing/2014/main" id="{43EE41E9-A0B2-930A-011D-F115357C8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93" y="5080174"/>
            <a:ext cx="624789" cy="579062"/>
          </a:xfrm>
          <a:prstGeom prst="rect">
            <a:avLst/>
          </a:prstGeom>
        </p:spPr>
      </p:pic>
      <p:pic>
        <p:nvPicPr>
          <p:cNvPr id="6" name="Grafik 5" descr="Ein Bild, das Kreis, Grafiken, Symbol enthält.&#10;&#10;Automatisch generierte Beschreibung">
            <a:extLst>
              <a:ext uri="{FF2B5EF4-FFF2-40B4-BE49-F238E27FC236}">
                <a16:creationId xmlns:a16="http://schemas.microsoft.com/office/drawing/2014/main" id="{618FD5C4-6594-CBC1-78AC-B2D274F831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950" y="5280576"/>
            <a:ext cx="624789" cy="551330"/>
          </a:xfrm>
          <a:prstGeom prst="rect">
            <a:avLst/>
          </a:prstGeom>
        </p:spPr>
      </p:pic>
      <p:pic>
        <p:nvPicPr>
          <p:cNvPr id="7" name="Grafik 6" descr="Ein Bild, das Grafiken, Kreis, Symbol, Screenshot enthält.&#10;&#10;Automatisch generierte Beschreibung">
            <a:extLst>
              <a:ext uri="{FF2B5EF4-FFF2-40B4-BE49-F238E27FC236}">
                <a16:creationId xmlns:a16="http://schemas.microsoft.com/office/drawing/2014/main" id="{5EA99195-EDF7-ECB8-85CC-B0B954FB15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091" y="5266174"/>
            <a:ext cx="580095" cy="551330"/>
          </a:xfrm>
          <a:prstGeom prst="rect">
            <a:avLst/>
          </a:prstGeom>
        </p:spPr>
      </p:pic>
      <p:pic>
        <p:nvPicPr>
          <p:cNvPr id="8" name="Grafik 7" descr="Ein Bild, das Grafiken, Symbol, Schrift, lila enthält.&#10;&#10;Automatisch generierte Beschreibung">
            <a:extLst>
              <a:ext uri="{FF2B5EF4-FFF2-40B4-BE49-F238E27FC236}">
                <a16:creationId xmlns:a16="http://schemas.microsoft.com/office/drawing/2014/main" id="{0C6A4021-82E4-3C80-5AF9-1005213CBA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693" y="4418404"/>
            <a:ext cx="654986" cy="553749"/>
          </a:xfrm>
          <a:prstGeom prst="rect">
            <a:avLst/>
          </a:prstGeom>
        </p:spPr>
      </p:pic>
      <p:pic>
        <p:nvPicPr>
          <p:cNvPr id="9" name="Grafik 8" descr="Ein Bild, das Kreativität, Kunst, Design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DB84B057-DD2D-A187-2BA6-7AB6DAA132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782" y="4972153"/>
            <a:ext cx="725751" cy="551330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01DBA061-BA7D-0FBD-734F-0A1141B8A8CC}"/>
              </a:ext>
            </a:extLst>
          </p:cNvPr>
          <p:cNvGrpSpPr/>
          <p:nvPr/>
        </p:nvGrpSpPr>
        <p:grpSpPr>
          <a:xfrm>
            <a:off x="7414078" y="914401"/>
            <a:ext cx="7473179" cy="5753558"/>
            <a:chOff x="5351129" y="1637845"/>
            <a:chExt cx="6842803" cy="4856400"/>
          </a:xfrm>
        </p:grpSpPr>
        <p:pic>
          <p:nvPicPr>
            <p:cNvPr id="12" name="Picture 2" descr="⚡ Pluto.jl ⚡">
              <a:extLst>
                <a:ext uri="{FF2B5EF4-FFF2-40B4-BE49-F238E27FC236}">
                  <a16:creationId xmlns:a16="http://schemas.microsoft.com/office/drawing/2014/main" id="{971D2588-5855-77F9-0AFE-112E0B10C4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1129" y="1637845"/>
              <a:ext cx="6842803" cy="4856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F4B2BE73-3896-653A-A085-F6FFDD67C335}"/>
                </a:ext>
              </a:extLst>
            </p:cNvPr>
            <p:cNvSpPr/>
            <p:nvPr/>
          </p:nvSpPr>
          <p:spPr>
            <a:xfrm>
              <a:off x="8665698" y="3868615"/>
              <a:ext cx="3348111" cy="9706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1B8AE124-152F-F497-3019-A98E219D700E}"/>
                </a:ext>
              </a:extLst>
            </p:cNvPr>
            <p:cNvSpPr/>
            <p:nvPr/>
          </p:nvSpPr>
          <p:spPr>
            <a:xfrm>
              <a:off x="8335693" y="5220155"/>
              <a:ext cx="3348111" cy="9706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74342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046281-AEB6-982F-876A-F6CB3170A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Julia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b="1" dirty="0"/>
              <a:t>fast </a:t>
            </a:r>
            <a:r>
              <a:rPr lang="de-DE" dirty="0"/>
              <a:t>?</a:t>
            </a:r>
            <a:endParaRPr lang="de-DE" b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20BF3B-6AA0-EB67-5E20-66A816B8E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193" y="1690688"/>
            <a:ext cx="7761514" cy="76948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dirty="0"/>
              <a:t>Short </a:t>
            </a:r>
            <a:r>
              <a:rPr lang="de-DE" dirty="0" err="1"/>
              <a:t>answer</a:t>
            </a:r>
            <a:r>
              <a:rPr lang="de-DE" dirty="0"/>
              <a:t>: Julia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compiled</a:t>
            </a:r>
            <a:r>
              <a:rPr lang="de-DE" dirty="0"/>
              <a:t> </a:t>
            </a:r>
            <a:r>
              <a:rPr lang="de-DE" dirty="0" err="1"/>
              <a:t>language</a:t>
            </a:r>
            <a:endParaRPr lang="de-DE" dirty="0"/>
          </a:p>
          <a:p>
            <a:r>
              <a:rPr lang="de-DE" sz="2200" dirty="0"/>
              <a:t>Compiler: LLVM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01DBA061-BA7D-0FBD-734F-0A1141B8A8CC}"/>
              </a:ext>
            </a:extLst>
          </p:cNvPr>
          <p:cNvGrpSpPr/>
          <p:nvPr/>
        </p:nvGrpSpPr>
        <p:grpSpPr>
          <a:xfrm>
            <a:off x="7414078" y="914401"/>
            <a:ext cx="7473179" cy="5753558"/>
            <a:chOff x="5351129" y="1637845"/>
            <a:chExt cx="6842803" cy="4856400"/>
          </a:xfrm>
        </p:grpSpPr>
        <p:pic>
          <p:nvPicPr>
            <p:cNvPr id="12" name="Picture 2" descr="⚡ Pluto.jl ⚡">
              <a:extLst>
                <a:ext uri="{FF2B5EF4-FFF2-40B4-BE49-F238E27FC236}">
                  <a16:creationId xmlns:a16="http://schemas.microsoft.com/office/drawing/2014/main" id="{971D2588-5855-77F9-0AFE-112E0B10C4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1129" y="1637845"/>
              <a:ext cx="6842803" cy="4856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F4B2BE73-3896-653A-A085-F6FFDD67C335}"/>
                </a:ext>
              </a:extLst>
            </p:cNvPr>
            <p:cNvSpPr/>
            <p:nvPr/>
          </p:nvSpPr>
          <p:spPr>
            <a:xfrm>
              <a:off x="8665698" y="3868615"/>
              <a:ext cx="3348111" cy="9706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1B8AE124-152F-F497-3019-A98E219D700E}"/>
                </a:ext>
              </a:extLst>
            </p:cNvPr>
            <p:cNvSpPr/>
            <p:nvPr/>
          </p:nvSpPr>
          <p:spPr>
            <a:xfrm>
              <a:off x="8335693" y="5220155"/>
              <a:ext cx="3348111" cy="9706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aphicFrame>
        <p:nvGraphicFramePr>
          <p:cNvPr id="16" name="Table 2">
            <a:extLst>
              <a:ext uri="{FF2B5EF4-FFF2-40B4-BE49-F238E27FC236}">
                <a16:creationId xmlns:a16="http://schemas.microsoft.com/office/drawing/2014/main" id="{0E94C947-8339-B5BD-D0AE-7EA19324D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758086"/>
              </p:ext>
            </p:extLst>
          </p:nvPr>
        </p:nvGraphicFramePr>
        <p:xfrm>
          <a:off x="1084940" y="2405909"/>
          <a:ext cx="6729540" cy="4389120"/>
        </p:xfrm>
        <a:graphic>
          <a:graphicData uri="http://schemas.openxmlformats.org/drawingml/2006/table">
            <a:tbl>
              <a:tblPr/>
              <a:tblGrid>
                <a:gridCol w="6729540">
                  <a:extLst>
                    <a:ext uri="{9D8B030D-6E8A-4147-A177-3AD203B41FA5}">
                      <a16:colId xmlns:a16="http://schemas.microsoft.com/office/drawing/2014/main" val="2707339768"/>
                    </a:ext>
                  </a:extLst>
                </a:gridCol>
              </a:tblGrid>
              <a:tr h="259625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julia</a:t>
                      </a:r>
                      <a:r>
                        <a:rPr lang="en-US" sz="1800" dirty="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427E00"/>
                          </a:solidFill>
                          <a:effectLst/>
                          <a:latin typeface="Inconsolata" panose="020B0609030003000000" pitchFamily="49" charset="0"/>
                        </a:rPr>
                        <a:t>sumup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()</a:t>
                      </a:r>
                      <a:r>
                        <a:rPr lang="en-US" sz="1800" dirty="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941902"/>
                  </a:ext>
                </a:extLst>
              </a:tr>
              <a:tr h="259625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x </a:t>
                      </a:r>
                      <a:r>
                        <a:rPr lang="en-US" sz="1800" dirty="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572403"/>
                  </a:ext>
                </a:extLst>
              </a:tr>
              <a:tr h="259625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</a:t>
                      </a:r>
                      <a:r>
                        <a:rPr lang="en-US" sz="1800" dirty="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for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i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in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1800" dirty="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 dirty="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100</a:t>
                      </a:r>
                      <a:r>
                        <a:rPr lang="en-US" sz="1800" dirty="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233394"/>
                  </a:ext>
                </a:extLst>
              </a:tr>
              <a:tr h="259625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 x </a:t>
                      </a:r>
                      <a:r>
                        <a:rPr lang="en-US" sz="1800" dirty="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+=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i</a:t>
                      </a:r>
                      <a:r>
                        <a:rPr lang="en-US" sz="1800" dirty="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251260"/>
                  </a:ext>
                </a:extLst>
              </a:tr>
              <a:tr h="259625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</a:t>
                      </a:r>
                      <a:r>
                        <a:rPr lang="en-US" sz="1800" dirty="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1800" dirty="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073215"/>
                  </a:ext>
                </a:extLst>
              </a:tr>
              <a:tr h="259625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x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700004"/>
                  </a:ext>
                </a:extLst>
              </a:tr>
              <a:tr h="259625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603478"/>
                  </a:ext>
                </a:extLst>
              </a:tr>
              <a:tr h="259625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sumup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(generic </a:t>
                      </a:r>
                      <a:r>
                        <a:rPr lang="en-US" sz="1800" dirty="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427E00"/>
                          </a:solidFill>
                          <a:effectLst/>
                          <a:latin typeface="Inconsolata" panose="020B0609030003000000" pitchFamily="49" charset="0"/>
                        </a:rPr>
                        <a:t>with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 i="1" dirty="0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 i="1" dirty="0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methods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642218"/>
                  </a:ext>
                </a:extLst>
              </a:tr>
              <a:tr h="259625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1800" dirty="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568484"/>
                  </a:ext>
                </a:extLst>
              </a:tr>
              <a:tr h="259625">
                <a:tc>
                  <a:txBody>
                    <a:bodyPr/>
                    <a:lstStyle/>
                    <a:p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julia</a:t>
                      </a:r>
                      <a:r>
                        <a:rPr lang="it-IT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it-IT" sz="18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@code_llvm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debuginfo</a:t>
                      </a:r>
                      <a:r>
                        <a:rPr lang="it-IT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=:</a:t>
                      </a:r>
                      <a:r>
                        <a:rPr lang="it-IT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none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sumup()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872062"/>
                  </a:ext>
                </a:extLst>
              </a:tr>
              <a:tr h="259625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473650"/>
                  </a:ext>
                </a:extLst>
              </a:tr>
              <a:tr h="259625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; </a:t>
                      </a:r>
                      <a:r>
                        <a:rPr lang="en-US" sz="1800" i="1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Attrs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uwtable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90007"/>
                  </a:ext>
                </a:extLst>
              </a:tr>
              <a:tr h="259625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define i64 </a:t>
                      </a:r>
                      <a:r>
                        <a:rPr lang="en-US" sz="1800" dirty="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@julia_sumup_12626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() </a:t>
                      </a:r>
                      <a:r>
                        <a:rPr lang="en-US" sz="1800" dirty="0">
                          <a:solidFill>
                            <a:srgbClr val="A5A5A5"/>
                          </a:solidFill>
                          <a:effectLst/>
                          <a:latin typeface="Inconsolata" panose="020B0609030003000000" pitchFamily="49" charset="0"/>
                        </a:rPr>
                        <a:t>#0 {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563154"/>
                  </a:ext>
                </a:extLst>
              </a:tr>
              <a:tr h="259625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top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644560"/>
                  </a:ext>
                </a:extLst>
              </a:tr>
              <a:tr h="259625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 ret i64 </a:t>
                      </a:r>
                      <a:r>
                        <a:rPr lang="en-US" sz="1800" dirty="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5050</a:t>
                      </a:r>
                      <a:r>
                        <a:rPr lang="en-US" sz="1800" dirty="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338213"/>
                  </a:ext>
                </a:extLst>
              </a:tr>
              <a:tr h="259625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}</a:t>
                      </a:r>
                      <a:endParaRPr lang="en-US" sz="1800" dirty="0"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38415"/>
                  </a:ext>
                </a:extLst>
              </a:tr>
            </a:tbl>
          </a:graphicData>
        </a:graphic>
      </p:graphicFrame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47CAC6CA-29BC-414D-2F89-3FB5C839DC54}"/>
              </a:ext>
            </a:extLst>
          </p:cNvPr>
          <p:cNvGrpSpPr/>
          <p:nvPr/>
        </p:nvGrpSpPr>
        <p:grpSpPr>
          <a:xfrm>
            <a:off x="899508" y="6140117"/>
            <a:ext cx="7274438" cy="527840"/>
            <a:chOff x="6493093" y="5117694"/>
            <a:chExt cx="5423453" cy="646331"/>
          </a:xfrm>
        </p:grpSpPr>
        <p:sp>
          <p:nvSpPr>
            <p:cNvPr id="18" name="Oval 3">
              <a:extLst>
                <a:ext uri="{FF2B5EF4-FFF2-40B4-BE49-F238E27FC236}">
                  <a16:creationId xmlns:a16="http://schemas.microsoft.com/office/drawing/2014/main" id="{57AEBF74-1DC4-B661-136B-07B264D6E7BD}"/>
                </a:ext>
              </a:extLst>
            </p:cNvPr>
            <p:cNvSpPr/>
            <p:nvPr/>
          </p:nvSpPr>
          <p:spPr>
            <a:xfrm>
              <a:off x="6493093" y="5188716"/>
              <a:ext cx="1627998" cy="575308"/>
            </a:xfrm>
            <a:prstGeom prst="ellipse">
              <a:avLst/>
            </a:prstGeom>
            <a:noFill/>
            <a:ln w="317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4">
              <a:extLst>
                <a:ext uri="{FF2B5EF4-FFF2-40B4-BE49-F238E27FC236}">
                  <a16:creationId xmlns:a16="http://schemas.microsoft.com/office/drawing/2014/main" id="{B00EF191-6351-1D66-CD80-33FBE50FC04C}"/>
                </a:ext>
              </a:extLst>
            </p:cNvPr>
            <p:cNvSpPr txBox="1"/>
            <p:nvPr/>
          </p:nvSpPr>
          <p:spPr>
            <a:xfrm>
              <a:off x="8536454" y="5117694"/>
              <a:ext cx="33800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6"/>
                  </a:solidFill>
                </a:rPr>
                <a:t>Just returns the answer!</a:t>
              </a:r>
            </a:p>
            <a:p>
              <a:r>
                <a:rPr lang="en-US" b="1" dirty="0">
                  <a:solidFill>
                    <a:schemeClr val="accent6"/>
                  </a:solidFill>
                </a:rPr>
                <a:t>(The for loop was compiled away)</a:t>
              </a:r>
            </a:p>
          </p:txBody>
        </p:sp>
      </p:grp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44F8554D-2E80-33EE-E98F-A0F22C396045}"/>
              </a:ext>
            </a:extLst>
          </p:cNvPr>
          <p:cNvSpPr/>
          <p:nvPr/>
        </p:nvSpPr>
        <p:spPr>
          <a:xfrm>
            <a:off x="508394" y="2367168"/>
            <a:ext cx="6905683" cy="44666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4669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8CF173-80ED-8386-2095-7B0358CC5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Type </a:t>
            </a:r>
            <a:r>
              <a:rPr lang="de-DE" dirty="0" err="1"/>
              <a:t>system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FA390A-4B89-4241-F2BE-E0436184E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65320" cy="4744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Julia </a:t>
            </a:r>
            <a:r>
              <a:rPr lang="de-DE" dirty="0" err="1"/>
              <a:t>is</a:t>
            </a:r>
            <a:r>
              <a:rPr lang="de-DE" dirty="0"/>
              <a:t> a fully </a:t>
            </a:r>
            <a:r>
              <a:rPr lang="de-DE" dirty="0" err="1"/>
              <a:t>typed</a:t>
            </a:r>
            <a:r>
              <a:rPr lang="de-DE" dirty="0"/>
              <a:t> </a:t>
            </a:r>
            <a:r>
              <a:rPr lang="de-DE" dirty="0" err="1"/>
              <a:t>language</a:t>
            </a:r>
            <a:endParaRPr lang="de-DE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D5053178-2480-1334-2B28-38C4F26BCE0C}"/>
              </a:ext>
            </a:extLst>
          </p:cNvPr>
          <p:cNvGrpSpPr/>
          <p:nvPr/>
        </p:nvGrpSpPr>
        <p:grpSpPr>
          <a:xfrm>
            <a:off x="1302434" y="2611872"/>
            <a:ext cx="2594747" cy="2946798"/>
            <a:chOff x="838200" y="2300116"/>
            <a:chExt cx="2594747" cy="2946798"/>
          </a:xfrm>
        </p:grpSpPr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9FF712DB-CC1F-27E8-0575-BFAC8D07C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2300116"/>
              <a:ext cx="2594747" cy="2257767"/>
            </a:xfrm>
            <a:prstGeom prst="rect">
              <a:avLst/>
            </a:prstGeom>
          </p:spPr>
        </p:pic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DC91D5A3-C8AF-86B5-1288-AD8D7A761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4557883"/>
              <a:ext cx="2594747" cy="689031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09D004AF-25D2-D9F8-47A9-461A9818E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405" y="2611872"/>
            <a:ext cx="4808395" cy="330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02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</Template>
  <TotalTime>0</TotalTime>
  <Words>551</Words>
  <Application>Microsoft Macintosh PowerPoint</Application>
  <PresentationFormat>Breitbild</PresentationFormat>
  <Paragraphs>116</Paragraphs>
  <Slides>18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Inconsolata</vt:lpstr>
      <vt:lpstr>Source Sans Pro</vt:lpstr>
      <vt:lpstr>Office</vt:lpstr>
      <vt:lpstr>Introduction to</vt:lpstr>
      <vt:lpstr>Table of content</vt:lpstr>
      <vt:lpstr>- in a nutshell</vt:lpstr>
      <vt:lpstr>PowerPoint-Präsentation</vt:lpstr>
      <vt:lpstr>Why should you bother (as a scientist)?</vt:lpstr>
      <vt:lpstr>Easy to read and write – just like math</vt:lpstr>
      <vt:lpstr>How can Julia be fast ?</vt:lpstr>
      <vt:lpstr>How can Julia be fast ?</vt:lpstr>
      <vt:lpstr>Type system</vt:lpstr>
      <vt:lpstr>Multiple dispatch</vt:lpstr>
      <vt:lpstr>More examples of multiple dispatch</vt:lpstr>
      <vt:lpstr>Summary: How can Julia be fast and readable</vt:lpstr>
      <vt:lpstr>Interactivity</vt:lpstr>
      <vt:lpstr>Julia ecosystem</vt:lpstr>
      <vt:lpstr>But what about my undocumented 20k loc I used over the past years?? </vt:lpstr>
      <vt:lpstr>Julia crash course</vt:lpstr>
      <vt:lpstr>From here on…</vt:lpstr>
      <vt:lpstr>Github repository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ist Ihre Gliederung für den Anfang</dc:title>
  <dc:creator>Goran Nakerst</dc:creator>
  <cp:lastModifiedBy>Goran Nakerst</cp:lastModifiedBy>
  <cp:revision>39</cp:revision>
  <dcterms:created xsi:type="dcterms:W3CDTF">2023-10-18T08:11:24Z</dcterms:created>
  <dcterms:modified xsi:type="dcterms:W3CDTF">2023-11-12T15:55:10Z</dcterms:modified>
</cp:coreProperties>
</file>